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525" r:id="rId2"/>
    <p:sldId id="1391" r:id="rId3"/>
    <p:sldId id="1407" r:id="rId4"/>
    <p:sldId id="1441" r:id="rId5"/>
    <p:sldId id="1442" r:id="rId6"/>
    <p:sldId id="1429" r:id="rId7"/>
    <p:sldId id="1430" r:id="rId8"/>
    <p:sldId id="1431" r:id="rId9"/>
    <p:sldId id="1432" r:id="rId10"/>
    <p:sldId id="1433" r:id="rId11"/>
    <p:sldId id="1434" r:id="rId12"/>
    <p:sldId id="1435" r:id="rId13"/>
    <p:sldId id="1436" r:id="rId14"/>
    <p:sldId id="1437" r:id="rId15"/>
    <p:sldId id="1438" r:id="rId16"/>
    <p:sldId id="1439" r:id="rId17"/>
    <p:sldId id="1440" r:id="rId18"/>
    <p:sldId id="1428" r:id="rId19"/>
  </p:sldIdLst>
  <p:sldSz cx="9144000" cy="5143500" type="screen16x9"/>
  <p:notesSz cx="6858000" cy="9144000"/>
  <p:defaultTextStyle>
    <a:defPPr>
      <a:defRPr lang="en-US"/>
    </a:defPPr>
    <a:lvl1pPr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0000"/>
    <a:srgbClr val="C9FFEE"/>
    <a:srgbClr val="FFFF00"/>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E05D3-4313-4A8F-AA76-4FA137AAD237}" v="1141" dt="2021-11-06T15:00:08.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84" autoAdjust="0"/>
  </p:normalViewPr>
  <p:slideViewPr>
    <p:cSldViewPr>
      <p:cViewPr varScale="1">
        <p:scale>
          <a:sx n="106" d="100"/>
          <a:sy n="106" d="100"/>
        </p:scale>
        <p:origin x="82" y="20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497E05D3-4313-4A8F-AA76-4FA137AAD237}"/>
    <pc:docChg chg="undo custSel addSld delSld modSld">
      <pc:chgData name="Ed Godfrey" userId="61aa7c48ee0e3db0" providerId="LiveId" clId="{497E05D3-4313-4A8F-AA76-4FA137AAD237}" dt="2021-11-06T15:02:53.020" v="3188" actId="47"/>
      <pc:docMkLst>
        <pc:docMk/>
      </pc:docMkLst>
      <pc:sldChg chg="modSp mod">
        <pc:chgData name="Ed Godfrey" userId="61aa7c48ee0e3db0" providerId="LiveId" clId="{497E05D3-4313-4A8F-AA76-4FA137AAD237}" dt="2021-11-05T20:38:04.168" v="68" actId="20577"/>
        <pc:sldMkLst>
          <pc:docMk/>
          <pc:sldMk cId="0" sldId="525"/>
        </pc:sldMkLst>
        <pc:spChg chg="mod">
          <ac:chgData name="Ed Godfrey" userId="61aa7c48ee0e3db0" providerId="LiveId" clId="{497E05D3-4313-4A8F-AA76-4FA137AAD237}" dt="2021-11-05T20:38:04.168" v="68" actId="20577"/>
          <ac:spMkLst>
            <pc:docMk/>
            <pc:sldMk cId="0" sldId="525"/>
            <ac:spMk id="5" creationId="{2A15F6D3-56F6-4FB7-BE8C-FA1D4D651CED}"/>
          </ac:spMkLst>
        </pc:spChg>
        <pc:spChg chg="mod">
          <ac:chgData name="Ed Godfrey" userId="61aa7c48ee0e3db0" providerId="LiveId" clId="{497E05D3-4313-4A8F-AA76-4FA137AAD237}" dt="2021-11-05T20:37:50.468" v="45" actId="20577"/>
          <ac:spMkLst>
            <pc:docMk/>
            <pc:sldMk cId="0" sldId="525"/>
            <ac:spMk id="2050" creationId="{84185356-F473-4163-A17C-84BC2C14A278}"/>
          </ac:spMkLst>
        </pc:spChg>
      </pc:sldChg>
      <pc:sldChg chg="addSp delSp modSp mod modAnim">
        <pc:chgData name="Ed Godfrey" userId="61aa7c48ee0e3db0" providerId="LiveId" clId="{497E05D3-4313-4A8F-AA76-4FA137AAD237}" dt="2021-11-05T20:43:08.263" v="301" actId="33524"/>
        <pc:sldMkLst>
          <pc:docMk/>
          <pc:sldMk cId="177088853" sldId="1391"/>
        </pc:sldMkLst>
        <pc:spChg chg="add mod">
          <ac:chgData name="Ed Godfrey" userId="61aa7c48ee0e3db0" providerId="LiveId" clId="{497E05D3-4313-4A8F-AA76-4FA137AAD237}" dt="2021-11-05T20:43:08.263" v="301" actId="33524"/>
          <ac:spMkLst>
            <pc:docMk/>
            <pc:sldMk cId="177088853" sldId="1391"/>
            <ac:spMk id="4" creationId="{99A5647C-9A6D-4A09-BF57-1617A63B13BA}"/>
          </ac:spMkLst>
        </pc:spChg>
        <pc:spChg chg="mod">
          <ac:chgData name="Ed Godfrey" userId="61aa7c48ee0e3db0" providerId="LiveId" clId="{497E05D3-4313-4A8F-AA76-4FA137AAD237}" dt="2021-11-05T20:40:39.839" v="181" actId="113"/>
          <ac:spMkLst>
            <pc:docMk/>
            <pc:sldMk cId="177088853" sldId="1391"/>
            <ac:spMk id="5123" creationId="{E18300FC-3653-4872-8E08-6A73A96457CA}"/>
          </ac:spMkLst>
        </pc:spChg>
        <pc:picChg chg="del">
          <ac:chgData name="Ed Godfrey" userId="61aa7c48ee0e3db0" providerId="LiveId" clId="{497E05D3-4313-4A8F-AA76-4FA137AAD237}" dt="2021-11-05T20:39:17.025" v="103" actId="21"/>
          <ac:picMkLst>
            <pc:docMk/>
            <pc:sldMk cId="177088853" sldId="1391"/>
            <ac:picMk id="5" creationId="{472B23CD-87C0-4CDA-B7FA-F67D783E0D1A}"/>
          </ac:picMkLst>
        </pc:picChg>
      </pc:sldChg>
      <pc:sldChg chg="del">
        <pc:chgData name="Ed Godfrey" userId="61aa7c48ee0e3db0" providerId="LiveId" clId="{497E05D3-4313-4A8F-AA76-4FA137AAD237}" dt="2021-11-06T15:02:41.508" v="3178" actId="47"/>
        <pc:sldMkLst>
          <pc:docMk/>
          <pc:sldMk cId="648049987" sldId="1406"/>
        </pc:sldMkLst>
      </pc:sldChg>
      <pc:sldChg chg="addSp delSp modSp mod setBg modAnim">
        <pc:chgData name="Ed Godfrey" userId="61aa7c48ee0e3db0" providerId="LiveId" clId="{497E05D3-4313-4A8F-AA76-4FA137AAD237}" dt="2021-11-06T14:45:45.955" v="3138"/>
        <pc:sldMkLst>
          <pc:docMk/>
          <pc:sldMk cId="1519565353" sldId="1407"/>
        </pc:sldMkLst>
        <pc:spChg chg="add mod">
          <ac:chgData name="Ed Godfrey" userId="61aa7c48ee0e3db0" providerId="LiveId" clId="{497E05D3-4313-4A8F-AA76-4FA137AAD237}" dt="2021-11-06T14:45:29.504" v="3125" actId="20578"/>
          <ac:spMkLst>
            <pc:docMk/>
            <pc:sldMk cId="1519565353" sldId="1407"/>
            <ac:spMk id="2" creationId="{ADC524C7-6381-4FBF-A998-CF51366E593F}"/>
          </ac:spMkLst>
        </pc:spChg>
        <pc:spChg chg="add mod">
          <ac:chgData name="Ed Godfrey" userId="61aa7c48ee0e3db0" providerId="LiveId" clId="{497E05D3-4313-4A8F-AA76-4FA137AAD237}" dt="2021-11-06T14:45:20.981" v="3123" actId="1035"/>
          <ac:spMkLst>
            <pc:docMk/>
            <pc:sldMk cId="1519565353" sldId="1407"/>
            <ac:spMk id="4" creationId="{7BB875C2-CEE9-4CC1-B9A7-5E2AB40EB6F2}"/>
          </ac:spMkLst>
        </pc:spChg>
        <pc:spChg chg="add del mod">
          <ac:chgData name="Ed Godfrey" userId="61aa7c48ee0e3db0" providerId="LiveId" clId="{497E05D3-4313-4A8F-AA76-4FA137AAD237}" dt="2021-11-05T20:50:44.409" v="344" actId="21"/>
          <ac:spMkLst>
            <pc:docMk/>
            <pc:sldMk cId="1519565353" sldId="1407"/>
            <ac:spMk id="5" creationId="{F02F6705-62E5-4077-AC49-13C2559737AD}"/>
          </ac:spMkLst>
        </pc:spChg>
        <pc:spChg chg="add del">
          <ac:chgData name="Ed Godfrey" userId="61aa7c48ee0e3db0" providerId="LiveId" clId="{497E05D3-4313-4A8F-AA76-4FA137AAD237}" dt="2021-11-05T20:57:15.873" v="352" actId="26606"/>
          <ac:spMkLst>
            <pc:docMk/>
            <pc:sldMk cId="1519565353" sldId="1407"/>
            <ac:spMk id="12" creationId="{42A4FC2C-047E-45A5-965D-8E1E3BF09BC6}"/>
          </ac:spMkLst>
        </pc:spChg>
        <pc:spChg chg="del mod">
          <ac:chgData name="Ed Godfrey" userId="61aa7c48ee0e3db0" providerId="LiveId" clId="{497E05D3-4313-4A8F-AA76-4FA137AAD237}" dt="2021-11-05T20:45:09.448" v="309" actId="21"/>
          <ac:spMkLst>
            <pc:docMk/>
            <pc:sldMk cId="1519565353" sldId="1407"/>
            <ac:spMk id="5123" creationId="{E18300FC-3653-4872-8E08-6A73A96457CA}"/>
          </ac:spMkLst>
        </pc:spChg>
        <pc:picChg chg="add del mod">
          <ac:chgData name="Ed Godfrey" userId="61aa7c48ee0e3db0" providerId="LiveId" clId="{497E05D3-4313-4A8F-AA76-4FA137AAD237}" dt="2021-11-05T20:56:44.234" v="345" actId="21"/>
          <ac:picMkLst>
            <pc:docMk/>
            <pc:sldMk cId="1519565353" sldId="1407"/>
            <ac:picMk id="3" creationId="{FABCB4C9-0594-4068-A02C-0C548C8AFA3B}"/>
          </ac:picMkLst>
        </pc:picChg>
        <pc:picChg chg="del">
          <ac:chgData name="Ed Godfrey" userId="61aa7c48ee0e3db0" providerId="LiveId" clId="{497E05D3-4313-4A8F-AA76-4FA137AAD237}" dt="2021-11-05T20:44:34.459" v="302" actId="21"/>
          <ac:picMkLst>
            <pc:docMk/>
            <pc:sldMk cId="1519565353" sldId="1407"/>
            <ac:picMk id="4" creationId="{06B5B153-3704-47F0-96B1-91482E410937}"/>
          </ac:picMkLst>
        </pc:picChg>
        <pc:picChg chg="add mod">
          <ac:chgData name="Ed Godfrey" userId="61aa7c48ee0e3db0" providerId="LiveId" clId="{497E05D3-4313-4A8F-AA76-4FA137AAD237}" dt="2021-11-06T14:45:13.432" v="3120" actId="1035"/>
          <ac:picMkLst>
            <pc:docMk/>
            <pc:sldMk cId="1519565353" sldId="1407"/>
            <ac:picMk id="7" creationId="{FC539A51-A24A-4277-AC0D-24770509FE6C}"/>
          </ac:picMkLst>
        </pc:picChg>
      </pc:sldChg>
      <pc:sldChg chg="del">
        <pc:chgData name="Ed Godfrey" userId="61aa7c48ee0e3db0" providerId="LiveId" clId="{497E05D3-4313-4A8F-AA76-4FA137AAD237}" dt="2021-11-06T15:02:42.023" v="3179" actId="47"/>
        <pc:sldMkLst>
          <pc:docMk/>
          <pc:sldMk cId="1811782844" sldId="1408"/>
        </pc:sldMkLst>
      </pc:sldChg>
      <pc:sldChg chg="del">
        <pc:chgData name="Ed Godfrey" userId="61aa7c48ee0e3db0" providerId="LiveId" clId="{497E05D3-4313-4A8F-AA76-4FA137AAD237}" dt="2021-11-06T15:02:42.576" v="3180" actId="47"/>
        <pc:sldMkLst>
          <pc:docMk/>
          <pc:sldMk cId="936549384" sldId="1410"/>
        </pc:sldMkLst>
      </pc:sldChg>
      <pc:sldChg chg="del">
        <pc:chgData name="Ed Godfrey" userId="61aa7c48ee0e3db0" providerId="LiveId" clId="{497E05D3-4313-4A8F-AA76-4FA137AAD237}" dt="2021-11-06T15:02:43.077" v="3181" actId="47"/>
        <pc:sldMkLst>
          <pc:docMk/>
          <pc:sldMk cId="1011949793" sldId="1411"/>
        </pc:sldMkLst>
      </pc:sldChg>
      <pc:sldChg chg="del">
        <pc:chgData name="Ed Godfrey" userId="61aa7c48ee0e3db0" providerId="LiveId" clId="{497E05D3-4313-4A8F-AA76-4FA137AAD237}" dt="2021-11-06T15:02:43.569" v="3182" actId="47"/>
        <pc:sldMkLst>
          <pc:docMk/>
          <pc:sldMk cId="2221206293" sldId="1418"/>
        </pc:sldMkLst>
      </pc:sldChg>
      <pc:sldChg chg="del">
        <pc:chgData name="Ed Godfrey" userId="61aa7c48ee0e3db0" providerId="LiveId" clId="{497E05D3-4313-4A8F-AA76-4FA137AAD237}" dt="2021-11-06T15:02:44.212" v="3183" actId="47"/>
        <pc:sldMkLst>
          <pc:docMk/>
          <pc:sldMk cId="2294268219" sldId="1422"/>
        </pc:sldMkLst>
      </pc:sldChg>
      <pc:sldChg chg="del">
        <pc:chgData name="Ed Godfrey" userId="61aa7c48ee0e3db0" providerId="LiveId" clId="{497E05D3-4313-4A8F-AA76-4FA137AAD237}" dt="2021-11-06T15:02:47.178" v="3184" actId="47"/>
        <pc:sldMkLst>
          <pc:docMk/>
          <pc:sldMk cId="4203643846" sldId="1423"/>
        </pc:sldMkLst>
      </pc:sldChg>
      <pc:sldChg chg="del">
        <pc:chgData name="Ed Godfrey" userId="61aa7c48ee0e3db0" providerId="LiveId" clId="{497E05D3-4313-4A8F-AA76-4FA137AAD237}" dt="2021-11-06T15:02:51.284" v="3185" actId="47"/>
        <pc:sldMkLst>
          <pc:docMk/>
          <pc:sldMk cId="3884356834" sldId="1424"/>
        </pc:sldMkLst>
      </pc:sldChg>
      <pc:sldChg chg="del">
        <pc:chgData name="Ed Godfrey" userId="61aa7c48ee0e3db0" providerId="LiveId" clId="{497E05D3-4313-4A8F-AA76-4FA137AAD237}" dt="2021-11-06T15:02:52.062" v="3186" actId="47"/>
        <pc:sldMkLst>
          <pc:docMk/>
          <pc:sldMk cId="1044849775" sldId="1425"/>
        </pc:sldMkLst>
      </pc:sldChg>
      <pc:sldChg chg="del">
        <pc:chgData name="Ed Godfrey" userId="61aa7c48ee0e3db0" providerId="LiveId" clId="{497E05D3-4313-4A8F-AA76-4FA137AAD237}" dt="2021-11-06T15:02:52.594" v="3187" actId="47"/>
        <pc:sldMkLst>
          <pc:docMk/>
          <pc:sldMk cId="449018534" sldId="1426"/>
        </pc:sldMkLst>
      </pc:sldChg>
      <pc:sldChg chg="del">
        <pc:chgData name="Ed Godfrey" userId="61aa7c48ee0e3db0" providerId="LiveId" clId="{497E05D3-4313-4A8F-AA76-4FA137AAD237}" dt="2021-11-06T15:02:53.020" v="3188" actId="47"/>
        <pc:sldMkLst>
          <pc:docMk/>
          <pc:sldMk cId="362697109" sldId="1427"/>
        </pc:sldMkLst>
      </pc:sldChg>
      <pc:sldChg chg="addSp delSp modSp add mod">
        <pc:chgData name="Ed Godfrey" userId="61aa7c48ee0e3db0" providerId="LiveId" clId="{497E05D3-4313-4A8F-AA76-4FA137AAD237}" dt="2021-11-05T20:59:00.035" v="369" actId="14100"/>
        <pc:sldMkLst>
          <pc:docMk/>
          <pc:sldMk cId="3269634081" sldId="1429"/>
        </pc:sldMkLst>
        <pc:picChg chg="add mod">
          <ac:chgData name="Ed Godfrey" userId="61aa7c48ee0e3db0" providerId="LiveId" clId="{497E05D3-4313-4A8F-AA76-4FA137AAD237}" dt="2021-11-05T20:59:00.035" v="369" actId="14100"/>
          <ac:picMkLst>
            <pc:docMk/>
            <pc:sldMk cId="3269634081" sldId="1429"/>
            <ac:picMk id="3" creationId="{20666902-A66A-45F4-B9E0-B00A7B85D37C}"/>
          </ac:picMkLst>
        </pc:picChg>
        <pc:picChg chg="del">
          <ac:chgData name="Ed Godfrey" userId="61aa7c48ee0e3db0" providerId="LiveId" clId="{497E05D3-4313-4A8F-AA76-4FA137AAD237}" dt="2021-11-05T20:58:33.888" v="362" actId="21"/>
          <ac:picMkLst>
            <pc:docMk/>
            <pc:sldMk cId="3269634081" sldId="1429"/>
            <ac:picMk id="7" creationId="{FC539A51-A24A-4277-AC0D-24770509FE6C}"/>
          </ac:picMkLst>
        </pc:picChg>
      </pc:sldChg>
      <pc:sldChg chg="modSp add mod modAnim">
        <pc:chgData name="Ed Godfrey" userId="61aa7c48ee0e3db0" providerId="LiveId" clId="{497E05D3-4313-4A8F-AA76-4FA137AAD237}" dt="2021-11-06T14:53:04.077" v="3176"/>
        <pc:sldMkLst>
          <pc:docMk/>
          <pc:sldMk cId="576431217" sldId="1430"/>
        </pc:sldMkLst>
        <pc:spChg chg="mod">
          <ac:chgData name="Ed Godfrey" userId="61aa7c48ee0e3db0" providerId="LiveId" clId="{497E05D3-4313-4A8F-AA76-4FA137AAD237}" dt="2021-11-05T21:02:31.643" v="444" actId="114"/>
          <ac:spMkLst>
            <pc:docMk/>
            <pc:sldMk cId="576431217" sldId="1430"/>
            <ac:spMk id="4" creationId="{99A5647C-9A6D-4A09-BF57-1617A63B13BA}"/>
          </ac:spMkLst>
        </pc:spChg>
        <pc:spChg chg="mod">
          <ac:chgData name="Ed Godfrey" userId="61aa7c48ee0e3db0" providerId="LiveId" clId="{497E05D3-4313-4A8F-AA76-4FA137AAD237}" dt="2021-11-05T21:00:12.772" v="410" actId="6549"/>
          <ac:spMkLst>
            <pc:docMk/>
            <pc:sldMk cId="576431217" sldId="1430"/>
            <ac:spMk id="5123" creationId="{E18300FC-3653-4872-8E08-6A73A96457CA}"/>
          </ac:spMkLst>
        </pc:spChg>
      </pc:sldChg>
      <pc:sldChg chg="modSp add mod modAnim">
        <pc:chgData name="Ed Godfrey" userId="61aa7c48ee0e3db0" providerId="LiveId" clId="{497E05D3-4313-4A8F-AA76-4FA137AAD237}" dt="2021-11-05T21:10:21.040" v="1066" actId="115"/>
        <pc:sldMkLst>
          <pc:docMk/>
          <pc:sldMk cId="886468769" sldId="1431"/>
        </pc:sldMkLst>
        <pc:spChg chg="mod">
          <ac:chgData name="Ed Godfrey" userId="61aa7c48ee0e3db0" providerId="LiveId" clId="{497E05D3-4313-4A8F-AA76-4FA137AAD237}" dt="2021-11-05T21:10:21.040" v="1066" actId="115"/>
          <ac:spMkLst>
            <pc:docMk/>
            <pc:sldMk cId="886468769" sldId="1431"/>
            <ac:spMk id="4" creationId="{99A5647C-9A6D-4A09-BF57-1617A63B13BA}"/>
          </ac:spMkLst>
        </pc:spChg>
        <pc:spChg chg="mod">
          <ac:chgData name="Ed Godfrey" userId="61aa7c48ee0e3db0" providerId="LiveId" clId="{497E05D3-4313-4A8F-AA76-4FA137AAD237}" dt="2021-11-05T21:06:09.418" v="979" actId="6549"/>
          <ac:spMkLst>
            <pc:docMk/>
            <pc:sldMk cId="886468769" sldId="1431"/>
            <ac:spMk id="5123" creationId="{E18300FC-3653-4872-8E08-6A73A96457CA}"/>
          </ac:spMkLst>
        </pc:spChg>
      </pc:sldChg>
      <pc:sldChg chg="modSp add mod modAnim">
        <pc:chgData name="Ed Godfrey" userId="61aa7c48ee0e3db0" providerId="LiveId" clId="{497E05D3-4313-4A8F-AA76-4FA137AAD237}" dt="2021-11-05T21:10:32.494" v="1067" actId="255"/>
        <pc:sldMkLst>
          <pc:docMk/>
          <pc:sldMk cId="528609880" sldId="1432"/>
        </pc:sldMkLst>
        <pc:spChg chg="mod">
          <ac:chgData name="Ed Godfrey" userId="61aa7c48ee0e3db0" providerId="LiveId" clId="{497E05D3-4313-4A8F-AA76-4FA137AAD237}" dt="2021-11-05T21:10:32.494" v="1067" actId="255"/>
          <ac:spMkLst>
            <pc:docMk/>
            <pc:sldMk cId="528609880" sldId="1432"/>
            <ac:spMk id="4" creationId="{99A5647C-9A6D-4A09-BF57-1617A63B13BA}"/>
          </ac:spMkLst>
        </pc:spChg>
        <pc:spChg chg="mod">
          <ac:chgData name="Ed Godfrey" userId="61aa7c48ee0e3db0" providerId="LiveId" clId="{497E05D3-4313-4A8F-AA76-4FA137AAD237}" dt="2021-11-05T21:08:29.679" v="1047" actId="20577"/>
          <ac:spMkLst>
            <pc:docMk/>
            <pc:sldMk cId="528609880" sldId="1432"/>
            <ac:spMk id="5123" creationId="{E18300FC-3653-4872-8E08-6A73A96457CA}"/>
          </ac:spMkLst>
        </pc:spChg>
      </pc:sldChg>
      <pc:sldChg chg="modSp add mod modAnim">
        <pc:chgData name="Ed Godfrey" userId="61aa7c48ee0e3db0" providerId="LiveId" clId="{497E05D3-4313-4A8F-AA76-4FA137AAD237}" dt="2021-11-05T21:16:45.449" v="1219" actId="20577"/>
        <pc:sldMkLst>
          <pc:docMk/>
          <pc:sldMk cId="500347803" sldId="1433"/>
        </pc:sldMkLst>
        <pc:spChg chg="mod">
          <ac:chgData name="Ed Godfrey" userId="61aa7c48ee0e3db0" providerId="LiveId" clId="{497E05D3-4313-4A8F-AA76-4FA137AAD237}" dt="2021-11-05T21:16:45.449" v="1219" actId="20577"/>
          <ac:spMkLst>
            <pc:docMk/>
            <pc:sldMk cId="500347803" sldId="1433"/>
            <ac:spMk id="4" creationId="{99A5647C-9A6D-4A09-BF57-1617A63B13BA}"/>
          </ac:spMkLst>
        </pc:spChg>
        <pc:spChg chg="mod">
          <ac:chgData name="Ed Godfrey" userId="61aa7c48ee0e3db0" providerId="LiveId" clId="{497E05D3-4313-4A8F-AA76-4FA137AAD237}" dt="2021-11-05T21:14:42.019" v="1166" actId="6549"/>
          <ac:spMkLst>
            <pc:docMk/>
            <pc:sldMk cId="500347803" sldId="1433"/>
            <ac:spMk id="5123" creationId="{E18300FC-3653-4872-8E08-6A73A96457CA}"/>
          </ac:spMkLst>
        </pc:spChg>
      </pc:sldChg>
      <pc:sldChg chg="modSp add mod modAnim">
        <pc:chgData name="Ed Godfrey" userId="61aa7c48ee0e3db0" providerId="LiveId" clId="{497E05D3-4313-4A8F-AA76-4FA137AAD237}" dt="2021-11-05T21:18:52.579" v="1274"/>
        <pc:sldMkLst>
          <pc:docMk/>
          <pc:sldMk cId="3856642544" sldId="1434"/>
        </pc:sldMkLst>
        <pc:spChg chg="mod">
          <ac:chgData name="Ed Godfrey" userId="61aa7c48ee0e3db0" providerId="LiveId" clId="{497E05D3-4313-4A8F-AA76-4FA137AAD237}" dt="2021-11-05T21:18:28.402" v="1264" actId="404"/>
          <ac:spMkLst>
            <pc:docMk/>
            <pc:sldMk cId="3856642544" sldId="1434"/>
            <ac:spMk id="4" creationId="{99A5647C-9A6D-4A09-BF57-1617A63B13BA}"/>
          </ac:spMkLst>
        </pc:spChg>
        <pc:spChg chg="mod">
          <ac:chgData name="Ed Godfrey" userId="61aa7c48ee0e3db0" providerId="LiveId" clId="{497E05D3-4313-4A8F-AA76-4FA137AAD237}" dt="2021-11-05T21:17:50.960" v="1260" actId="20577"/>
          <ac:spMkLst>
            <pc:docMk/>
            <pc:sldMk cId="3856642544" sldId="1434"/>
            <ac:spMk id="5123" creationId="{E18300FC-3653-4872-8E08-6A73A96457CA}"/>
          </ac:spMkLst>
        </pc:spChg>
      </pc:sldChg>
      <pc:sldChg chg="modSp add mod modAnim">
        <pc:chgData name="Ed Godfrey" userId="61aa7c48ee0e3db0" providerId="LiveId" clId="{497E05D3-4313-4A8F-AA76-4FA137AAD237}" dt="2021-11-05T21:22:55.933" v="1464"/>
        <pc:sldMkLst>
          <pc:docMk/>
          <pc:sldMk cId="1171133699" sldId="1435"/>
        </pc:sldMkLst>
        <pc:spChg chg="mod">
          <ac:chgData name="Ed Godfrey" userId="61aa7c48ee0e3db0" providerId="LiveId" clId="{497E05D3-4313-4A8F-AA76-4FA137AAD237}" dt="2021-11-05T21:22:33.908" v="1463" actId="20577"/>
          <ac:spMkLst>
            <pc:docMk/>
            <pc:sldMk cId="1171133699" sldId="1435"/>
            <ac:spMk id="4" creationId="{99A5647C-9A6D-4A09-BF57-1617A63B13BA}"/>
          </ac:spMkLst>
        </pc:spChg>
        <pc:spChg chg="mod">
          <ac:chgData name="Ed Godfrey" userId="61aa7c48ee0e3db0" providerId="LiveId" clId="{497E05D3-4313-4A8F-AA76-4FA137AAD237}" dt="2021-11-05T21:21:32.288" v="1431" actId="20577"/>
          <ac:spMkLst>
            <pc:docMk/>
            <pc:sldMk cId="1171133699" sldId="1435"/>
            <ac:spMk id="5123" creationId="{E18300FC-3653-4872-8E08-6A73A96457CA}"/>
          </ac:spMkLst>
        </pc:spChg>
      </pc:sldChg>
      <pc:sldChg chg="addSp delSp modSp add mod delAnim modAnim modNotesTx">
        <pc:chgData name="Ed Godfrey" userId="61aa7c48ee0e3db0" providerId="LiveId" clId="{497E05D3-4313-4A8F-AA76-4FA137AAD237}" dt="2021-11-06T15:00:08.742" v="3177"/>
        <pc:sldMkLst>
          <pc:docMk/>
          <pc:sldMk cId="1250896758" sldId="1436"/>
        </pc:sldMkLst>
        <pc:spChg chg="del">
          <ac:chgData name="Ed Godfrey" userId="61aa7c48ee0e3db0" providerId="LiveId" clId="{497E05D3-4313-4A8F-AA76-4FA137AAD237}" dt="2021-11-05T21:23:26.030" v="1466" actId="21"/>
          <ac:spMkLst>
            <pc:docMk/>
            <pc:sldMk cId="1250896758" sldId="1436"/>
            <ac:spMk id="4" creationId="{99A5647C-9A6D-4A09-BF57-1617A63B13BA}"/>
          </ac:spMkLst>
        </pc:spChg>
        <pc:spChg chg="add mod">
          <ac:chgData name="Ed Godfrey" userId="61aa7c48ee0e3db0" providerId="LiveId" clId="{497E05D3-4313-4A8F-AA76-4FA137AAD237}" dt="2021-11-05T21:26:40.281" v="1585" actId="207"/>
          <ac:spMkLst>
            <pc:docMk/>
            <pc:sldMk cId="1250896758" sldId="1436"/>
            <ac:spMk id="5" creationId="{F1275CB2-F143-4A94-B860-47960F2ED9C3}"/>
          </ac:spMkLst>
        </pc:spChg>
        <pc:spChg chg="add mod">
          <ac:chgData name="Ed Godfrey" userId="61aa7c48ee0e3db0" providerId="LiveId" clId="{497E05D3-4313-4A8F-AA76-4FA137AAD237}" dt="2021-11-05T21:26:30.635" v="1584" actId="207"/>
          <ac:spMkLst>
            <pc:docMk/>
            <pc:sldMk cId="1250896758" sldId="1436"/>
            <ac:spMk id="6" creationId="{51A8932F-7CCC-43BC-B977-29882948C692}"/>
          </ac:spMkLst>
        </pc:spChg>
        <pc:spChg chg="mod">
          <ac:chgData name="Ed Godfrey" userId="61aa7c48ee0e3db0" providerId="LiveId" clId="{497E05D3-4313-4A8F-AA76-4FA137AAD237}" dt="2021-11-05T21:24:43.823" v="1535" actId="255"/>
          <ac:spMkLst>
            <pc:docMk/>
            <pc:sldMk cId="1250896758" sldId="1436"/>
            <ac:spMk id="5123" creationId="{E18300FC-3653-4872-8E08-6A73A96457CA}"/>
          </ac:spMkLst>
        </pc:spChg>
      </pc:sldChg>
      <pc:sldChg chg="modSp add modAnim">
        <pc:chgData name="Ed Godfrey" userId="61aa7c48ee0e3db0" providerId="LiveId" clId="{497E05D3-4313-4A8F-AA76-4FA137AAD237}" dt="2021-11-05T21:36:49.480" v="2871"/>
        <pc:sldMkLst>
          <pc:docMk/>
          <pc:sldMk cId="826306387" sldId="1437"/>
        </pc:sldMkLst>
        <pc:spChg chg="mod">
          <ac:chgData name="Ed Godfrey" userId="61aa7c48ee0e3db0" providerId="LiveId" clId="{497E05D3-4313-4A8F-AA76-4FA137AAD237}" dt="2021-11-05T21:36:37.284" v="2868" actId="20577"/>
          <ac:spMkLst>
            <pc:docMk/>
            <pc:sldMk cId="826306387" sldId="1437"/>
            <ac:spMk id="4" creationId="{99A5647C-9A6D-4A09-BF57-1617A63B13BA}"/>
          </ac:spMkLst>
        </pc:spChg>
      </pc:sldChg>
      <pc:sldChg chg="modSp add mod modAnim">
        <pc:chgData name="Ed Godfrey" userId="61aa7c48ee0e3db0" providerId="LiveId" clId="{497E05D3-4313-4A8F-AA76-4FA137AAD237}" dt="2021-11-05T21:38:59.619" v="2962"/>
        <pc:sldMkLst>
          <pc:docMk/>
          <pc:sldMk cId="3434994609" sldId="1438"/>
        </pc:sldMkLst>
        <pc:spChg chg="mod">
          <ac:chgData name="Ed Godfrey" userId="61aa7c48ee0e3db0" providerId="LiveId" clId="{497E05D3-4313-4A8F-AA76-4FA137AAD237}" dt="2021-11-05T21:38:38.893" v="2952" actId="1035"/>
          <ac:spMkLst>
            <pc:docMk/>
            <pc:sldMk cId="3434994609" sldId="1438"/>
            <ac:spMk id="4" creationId="{99A5647C-9A6D-4A09-BF57-1617A63B13BA}"/>
          </ac:spMkLst>
        </pc:spChg>
        <pc:spChg chg="mod">
          <ac:chgData name="Ed Godfrey" userId="61aa7c48ee0e3db0" providerId="LiveId" clId="{497E05D3-4313-4A8F-AA76-4FA137AAD237}" dt="2021-11-05T21:38:10.809" v="2947" actId="255"/>
          <ac:spMkLst>
            <pc:docMk/>
            <pc:sldMk cId="3434994609" sldId="1438"/>
            <ac:spMk id="5123" creationId="{E18300FC-3653-4872-8E08-6A73A96457CA}"/>
          </ac:spMkLst>
        </pc:spChg>
      </pc:sldChg>
      <pc:sldChg chg="modSp add modAnim">
        <pc:chgData name="Ed Godfrey" userId="61aa7c48ee0e3db0" providerId="LiveId" clId="{497E05D3-4313-4A8F-AA76-4FA137AAD237}" dt="2021-11-05T21:39:39.659" v="2968"/>
        <pc:sldMkLst>
          <pc:docMk/>
          <pc:sldMk cId="1560227609" sldId="1439"/>
        </pc:sldMkLst>
        <pc:spChg chg="mod">
          <ac:chgData name="Ed Godfrey" userId="61aa7c48ee0e3db0" providerId="LiveId" clId="{497E05D3-4313-4A8F-AA76-4FA137AAD237}" dt="2021-11-05T21:39:30.478" v="2965"/>
          <ac:spMkLst>
            <pc:docMk/>
            <pc:sldMk cId="1560227609" sldId="1439"/>
            <ac:spMk id="4" creationId="{99A5647C-9A6D-4A09-BF57-1617A63B13BA}"/>
          </ac:spMkLst>
        </pc:spChg>
      </pc:sldChg>
      <pc:sldChg chg="modSp add mod">
        <pc:chgData name="Ed Godfrey" userId="61aa7c48ee0e3db0" providerId="LiveId" clId="{497E05D3-4313-4A8F-AA76-4FA137AAD237}" dt="2021-11-05T21:41:10.551" v="2995" actId="255"/>
        <pc:sldMkLst>
          <pc:docMk/>
          <pc:sldMk cId="1157185120" sldId="1440"/>
        </pc:sldMkLst>
        <pc:spChg chg="mod">
          <ac:chgData name="Ed Godfrey" userId="61aa7c48ee0e3db0" providerId="LiveId" clId="{497E05D3-4313-4A8F-AA76-4FA137AAD237}" dt="2021-11-05T21:41:10.551" v="2995" actId="255"/>
          <ac:spMkLst>
            <pc:docMk/>
            <pc:sldMk cId="1157185120" sldId="1440"/>
            <ac:spMk id="4" creationId="{99A5647C-9A6D-4A09-BF57-1617A63B13BA}"/>
          </ac:spMkLst>
        </pc:spChg>
        <pc:spChg chg="mod">
          <ac:chgData name="Ed Godfrey" userId="61aa7c48ee0e3db0" providerId="LiveId" clId="{497E05D3-4313-4A8F-AA76-4FA137AAD237}" dt="2021-11-05T21:40:55.469" v="2992" actId="20577"/>
          <ac:spMkLst>
            <pc:docMk/>
            <pc:sldMk cId="1157185120" sldId="1440"/>
            <ac:spMk id="5123" creationId="{E18300FC-3653-4872-8E08-6A73A96457CA}"/>
          </ac:spMkLst>
        </pc:spChg>
      </pc:sldChg>
      <pc:sldChg chg="addSp delSp modSp add mod addAnim delAnim">
        <pc:chgData name="Ed Godfrey" userId="61aa7c48ee0e3db0" providerId="LiveId" clId="{497E05D3-4313-4A8F-AA76-4FA137AAD237}" dt="2021-11-06T14:48:38.544" v="3158" actId="1036"/>
        <pc:sldMkLst>
          <pc:docMk/>
          <pc:sldMk cId="280302433" sldId="1441"/>
        </pc:sldMkLst>
        <pc:spChg chg="del">
          <ac:chgData name="Ed Godfrey" userId="61aa7c48ee0e3db0" providerId="LiveId" clId="{497E05D3-4313-4A8F-AA76-4FA137AAD237}" dt="2021-11-06T14:47:35.008" v="3141" actId="21"/>
          <ac:spMkLst>
            <pc:docMk/>
            <pc:sldMk cId="280302433" sldId="1441"/>
            <ac:spMk id="2" creationId="{ADC524C7-6381-4FBF-A998-CF51366E593F}"/>
          </ac:spMkLst>
        </pc:spChg>
        <pc:spChg chg="add del mod">
          <ac:chgData name="Ed Godfrey" userId="61aa7c48ee0e3db0" providerId="LiveId" clId="{497E05D3-4313-4A8F-AA76-4FA137AAD237}" dt="2021-11-06T14:48:38.544" v="3158" actId="1036"/>
          <ac:spMkLst>
            <pc:docMk/>
            <pc:sldMk cId="280302433" sldId="1441"/>
            <ac:spMk id="4" creationId="{7BB875C2-CEE9-4CC1-B9A7-5E2AB40EB6F2}"/>
          </ac:spMkLst>
        </pc:spChg>
        <pc:picChg chg="del">
          <ac:chgData name="Ed Godfrey" userId="61aa7c48ee0e3db0" providerId="LiveId" clId="{497E05D3-4313-4A8F-AA76-4FA137AAD237}" dt="2021-11-06T14:47:32.579" v="3140" actId="21"/>
          <ac:picMkLst>
            <pc:docMk/>
            <pc:sldMk cId="280302433" sldId="1441"/>
            <ac:picMk id="7" creationId="{FC539A51-A24A-4277-AC0D-24770509FE6C}"/>
          </ac:picMkLst>
        </pc:picChg>
      </pc:sldChg>
      <pc:sldChg chg="modSp add">
        <pc:chgData name="Ed Godfrey" userId="61aa7c48ee0e3db0" providerId="LiveId" clId="{497E05D3-4313-4A8F-AA76-4FA137AAD237}" dt="2021-11-06T14:50:16.951" v="3165" actId="20577"/>
        <pc:sldMkLst>
          <pc:docMk/>
          <pc:sldMk cId="1270265158" sldId="1442"/>
        </pc:sldMkLst>
        <pc:spChg chg="mod">
          <ac:chgData name="Ed Godfrey" userId="61aa7c48ee0e3db0" providerId="LiveId" clId="{497E05D3-4313-4A8F-AA76-4FA137AAD237}" dt="2021-11-06T14:50:16.951" v="3165" actId="20577"/>
          <ac:spMkLst>
            <pc:docMk/>
            <pc:sldMk cId="1270265158" sldId="1442"/>
            <ac:spMk id="4" creationId="{7BB875C2-CEE9-4CC1-B9A7-5E2AB40EB6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4E74C8-E22E-4A82-AD83-50359C8A08C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61262F60-1824-44C2-8285-3DF4EC4088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2B2D5D09-3DCC-4E9B-85BB-143FF1973424}" type="datetimeFigureOut">
              <a:rPr lang="en-US"/>
              <a:pPr>
                <a:defRPr/>
              </a:pPr>
              <a:t>11/6/2021</a:t>
            </a:fld>
            <a:endParaRPr lang="en-US" dirty="0"/>
          </a:p>
        </p:txBody>
      </p:sp>
      <p:sp>
        <p:nvSpPr>
          <p:cNvPr id="4" name="Slide Image Placeholder 3">
            <a:extLst>
              <a:ext uri="{FF2B5EF4-FFF2-40B4-BE49-F238E27FC236}">
                <a16:creationId xmlns:a16="http://schemas.microsoft.com/office/drawing/2014/main" id="{DB748D9C-6634-4F53-A739-B3BA450595E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2C0FEE5-C734-43C8-904C-384862DD4F1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C8CF74E-389A-4DD4-9083-3BE41850038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E1D3CD7-4C37-48CC-B641-54A4A445BF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F2BB932-4A26-4A43-B45A-A168018DF9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BB932-4A26-4A43-B45A-A168018DF954}" type="slidenum">
              <a:rPr lang="en-US" altLang="en-US" smtClean="0"/>
              <a:pPr/>
              <a:t>6</a:t>
            </a:fld>
            <a:endParaRPr lang="en-US" altLang="en-US"/>
          </a:p>
        </p:txBody>
      </p:sp>
    </p:spTree>
    <p:extLst>
      <p:ext uri="{BB962C8B-B14F-4D97-AF65-F5344CB8AC3E}">
        <p14:creationId xmlns:p14="http://schemas.microsoft.com/office/powerpoint/2010/main" val="62520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interesting that Jesus says “I will come again and RECEIVE you to Myself…”  receive = </a:t>
            </a:r>
            <a:r>
              <a:rPr lang="en-US" dirty="0" err="1"/>
              <a:t>paralambano</a:t>
            </a:r>
            <a:r>
              <a:rPr lang="en-US" dirty="0"/>
              <a:t> – to come along side and take to one’s self.  It is in the first person, singular, future, middle voice. This means that at some point in the future, Jesus intends to come alongside His redeemed and personally take them to Himself. The middle voice speaks of doing something to one’s self for one’s self without reference to any action being taken (or not taken) by the objects being received.   Some interpret 1 Thessalonians as some kind of reception for a king where the people go outside the city to meet the king and then accompany him back into the city.  The idea is that there is no rapture into heaven, but that we meet the Lord in the air to immediately come back with Him to usher in the millennial kingdom (post </a:t>
            </a:r>
            <a:r>
              <a:rPr lang="en-US" dirty="0" err="1"/>
              <a:t>trib</a:t>
            </a:r>
            <a:r>
              <a:rPr lang="en-US" dirty="0"/>
              <a:t> view) or to usher in the eternal state (post and amil views).  To be caught up is a passive event, something the Lord does; and there is no mention of being back on the earth in any immediate sense.  </a:t>
            </a:r>
          </a:p>
        </p:txBody>
      </p:sp>
      <p:sp>
        <p:nvSpPr>
          <p:cNvPr id="4" name="Slide Number Placeholder 3"/>
          <p:cNvSpPr>
            <a:spLocks noGrp="1"/>
          </p:cNvSpPr>
          <p:nvPr>
            <p:ph type="sldNum" sz="quarter" idx="5"/>
          </p:nvPr>
        </p:nvSpPr>
        <p:spPr/>
        <p:txBody>
          <a:bodyPr/>
          <a:lstStyle/>
          <a:p>
            <a:fld id="{4F2BB932-4A26-4A43-B45A-A168018DF954}" type="slidenum">
              <a:rPr lang="en-US" altLang="en-US" smtClean="0"/>
              <a:pPr/>
              <a:t>13</a:t>
            </a:fld>
            <a:endParaRPr lang="en-US" altLang="en-US"/>
          </a:p>
        </p:txBody>
      </p:sp>
    </p:spTree>
    <p:extLst>
      <p:ext uri="{BB962C8B-B14F-4D97-AF65-F5344CB8AC3E}">
        <p14:creationId xmlns:p14="http://schemas.microsoft.com/office/powerpoint/2010/main" val="123247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6F5D85D-3AFD-4880-BA12-A0832D6FEE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302936-2339-4FCB-9A98-EC2842F4EC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3A04EA-690D-4D61-8ED2-43546A852458}"/>
              </a:ext>
            </a:extLst>
          </p:cNvPr>
          <p:cNvSpPr>
            <a:spLocks noGrp="1" noChangeArrowheads="1"/>
          </p:cNvSpPr>
          <p:nvPr>
            <p:ph type="sldNum" sz="quarter" idx="12"/>
          </p:nvPr>
        </p:nvSpPr>
        <p:spPr>
          <a:ln/>
        </p:spPr>
        <p:txBody>
          <a:bodyPr/>
          <a:lstStyle>
            <a:lvl1pPr>
              <a:defRPr/>
            </a:lvl1pPr>
          </a:lstStyle>
          <a:p>
            <a:fld id="{2752B42F-208F-4560-B3B6-C99E28597703}" type="slidenum">
              <a:rPr lang="en-US" altLang="en-US"/>
              <a:pPr/>
              <a:t>‹#›</a:t>
            </a:fld>
            <a:endParaRPr lang="en-US" altLang="en-US"/>
          </a:p>
        </p:txBody>
      </p:sp>
    </p:spTree>
    <p:extLst>
      <p:ext uri="{BB962C8B-B14F-4D97-AF65-F5344CB8AC3E}">
        <p14:creationId xmlns:p14="http://schemas.microsoft.com/office/powerpoint/2010/main" val="289795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4A3948-8174-4164-A5D1-55CBB03FA3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40130B-65B8-4795-8A10-F5BB8EBE0E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ED1535-F415-4C18-9933-7A07FB8AFFC0}"/>
              </a:ext>
            </a:extLst>
          </p:cNvPr>
          <p:cNvSpPr>
            <a:spLocks noGrp="1" noChangeArrowheads="1"/>
          </p:cNvSpPr>
          <p:nvPr>
            <p:ph type="sldNum" sz="quarter" idx="12"/>
          </p:nvPr>
        </p:nvSpPr>
        <p:spPr>
          <a:ln/>
        </p:spPr>
        <p:txBody>
          <a:bodyPr/>
          <a:lstStyle>
            <a:lvl1pPr>
              <a:defRPr/>
            </a:lvl1pPr>
          </a:lstStyle>
          <a:p>
            <a:fld id="{049166E1-8C14-4882-82E5-E628071C7DB9}" type="slidenum">
              <a:rPr lang="en-US" altLang="en-US"/>
              <a:pPr/>
              <a:t>‹#›</a:t>
            </a:fld>
            <a:endParaRPr lang="en-US" altLang="en-US"/>
          </a:p>
        </p:txBody>
      </p:sp>
    </p:spTree>
    <p:extLst>
      <p:ext uri="{BB962C8B-B14F-4D97-AF65-F5344CB8AC3E}">
        <p14:creationId xmlns:p14="http://schemas.microsoft.com/office/powerpoint/2010/main" val="25131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84287F-D338-4DAD-AA77-525373442B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C6426B-26A6-4359-A485-94BD92FBE4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06D8E2-04DD-4BA3-A867-416B065292BE}"/>
              </a:ext>
            </a:extLst>
          </p:cNvPr>
          <p:cNvSpPr>
            <a:spLocks noGrp="1" noChangeArrowheads="1"/>
          </p:cNvSpPr>
          <p:nvPr>
            <p:ph type="sldNum" sz="quarter" idx="12"/>
          </p:nvPr>
        </p:nvSpPr>
        <p:spPr>
          <a:ln/>
        </p:spPr>
        <p:txBody>
          <a:bodyPr/>
          <a:lstStyle>
            <a:lvl1pPr>
              <a:defRPr/>
            </a:lvl1pPr>
          </a:lstStyle>
          <a:p>
            <a:fld id="{325585B9-26C1-444D-B436-77EB1501C8C3}" type="slidenum">
              <a:rPr lang="en-US" altLang="en-US"/>
              <a:pPr/>
              <a:t>‹#›</a:t>
            </a:fld>
            <a:endParaRPr lang="en-US" altLang="en-US"/>
          </a:p>
        </p:txBody>
      </p:sp>
    </p:spTree>
    <p:extLst>
      <p:ext uri="{BB962C8B-B14F-4D97-AF65-F5344CB8AC3E}">
        <p14:creationId xmlns:p14="http://schemas.microsoft.com/office/powerpoint/2010/main" val="144447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05F624-9677-4CB5-804F-55A34868B0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F8EC6D-F844-46E6-B790-9B7AFE562B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B46253-86BE-4181-96F8-E6F75AEC085C}"/>
              </a:ext>
            </a:extLst>
          </p:cNvPr>
          <p:cNvSpPr>
            <a:spLocks noGrp="1" noChangeArrowheads="1"/>
          </p:cNvSpPr>
          <p:nvPr>
            <p:ph type="sldNum" sz="quarter" idx="12"/>
          </p:nvPr>
        </p:nvSpPr>
        <p:spPr>
          <a:ln/>
        </p:spPr>
        <p:txBody>
          <a:bodyPr/>
          <a:lstStyle>
            <a:lvl1pPr>
              <a:defRPr/>
            </a:lvl1pPr>
          </a:lstStyle>
          <a:p>
            <a:fld id="{4796540A-03BD-40F3-A93F-AB3A83CE3DBC}" type="slidenum">
              <a:rPr lang="en-US" altLang="en-US"/>
              <a:pPr/>
              <a:t>‹#›</a:t>
            </a:fld>
            <a:endParaRPr lang="en-US" altLang="en-US"/>
          </a:p>
        </p:txBody>
      </p:sp>
    </p:spTree>
    <p:extLst>
      <p:ext uri="{BB962C8B-B14F-4D97-AF65-F5344CB8AC3E}">
        <p14:creationId xmlns:p14="http://schemas.microsoft.com/office/powerpoint/2010/main" val="341525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2DD74BB-FA8E-41D7-AB94-4DB6F969EF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561C96-6A19-40D9-9F28-D819DBA755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704AB8-2763-458F-9182-09477754F3E0}"/>
              </a:ext>
            </a:extLst>
          </p:cNvPr>
          <p:cNvSpPr>
            <a:spLocks noGrp="1" noChangeArrowheads="1"/>
          </p:cNvSpPr>
          <p:nvPr>
            <p:ph type="sldNum" sz="quarter" idx="12"/>
          </p:nvPr>
        </p:nvSpPr>
        <p:spPr>
          <a:ln/>
        </p:spPr>
        <p:txBody>
          <a:bodyPr/>
          <a:lstStyle>
            <a:lvl1pPr>
              <a:defRPr/>
            </a:lvl1pPr>
          </a:lstStyle>
          <a:p>
            <a:fld id="{6CBA88D4-F594-401B-A99B-909D2CAC4FA7}" type="slidenum">
              <a:rPr lang="en-US" altLang="en-US"/>
              <a:pPr/>
              <a:t>‹#›</a:t>
            </a:fld>
            <a:endParaRPr lang="en-US" altLang="en-US"/>
          </a:p>
        </p:txBody>
      </p:sp>
    </p:spTree>
    <p:extLst>
      <p:ext uri="{BB962C8B-B14F-4D97-AF65-F5344CB8AC3E}">
        <p14:creationId xmlns:p14="http://schemas.microsoft.com/office/powerpoint/2010/main" val="199597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E63E15-F84E-4B54-8307-7622C636F8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EC5D5-75C1-49FF-9F91-ACDBB92E14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F850F8-206F-47EC-A68C-7DE76374F56E}"/>
              </a:ext>
            </a:extLst>
          </p:cNvPr>
          <p:cNvSpPr>
            <a:spLocks noGrp="1" noChangeArrowheads="1"/>
          </p:cNvSpPr>
          <p:nvPr>
            <p:ph type="sldNum" sz="quarter" idx="12"/>
          </p:nvPr>
        </p:nvSpPr>
        <p:spPr>
          <a:ln/>
        </p:spPr>
        <p:txBody>
          <a:bodyPr/>
          <a:lstStyle>
            <a:lvl1pPr>
              <a:defRPr/>
            </a:lvl1pPr>
          </a:lstStyle>
          <a:p>
            <a:fld id="{9CF1AB55-1581-422C-AEA5-F3EEAF581D19}" type="slidenum">
              <a:rPr lang="en-US" altLang="en-US"/>
              <a:pPr/>
              <a:t>‹#›</a:t>
            </a:fld>
            <a:endParaRPr lang="en-US" altLang="en-US"/>
          </a:p>
        </p:txBody>
      </p:sp>
    </p:spTree>
    <p:extLst>
      <p:ext uri="{BB962C8B-B14F-4D97-AF65-F5344CB8AC3E}">
        <p14:creationId xmlns:p14="http://schemas.microsoft.com/office/powerpoint/2010/main" val="243727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4A388A1-BD0A-4D34-B5EA-F61E6EB51F2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8F6503-5467-4E2B-8D14-E5656984BC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3F79BC-9F8C-4B49-84C9-E6B89403A427}"/>
              </a:ext>
            </a:extLst>
          </p:cNvPr>
          <p:cNvSpPr>
            <a:spLocks noGrp="1" noChangeArrowheads="1"/>
          </p:cNvSpPr>
          <p:nvPr>
            <p:ph type="sldNum" sz="quarter" idx="12"/>
          </p:nvPr>
        </p:nvSpPr>
        <p:spPr>
          <a:ln/>
        </p:spPr>
        <p:txBody>
          <a:bodyPr/>
          <a:lstStyle>
            <a:lvl1pPr>
              <a:defRPr/>
            </a:lvl1pPr>
          </a:lstStyle>
          <a:p>
            <a:fld id="{CD83CF6F-22FE-4AB0-A758-A09AC08994D8}" type="slidenum">
              <a:rPr lang="en-US" altLang="en-US"/>
              <a:pPr/>
              <a:t>‹#›</a:t>
            </a:fld>
            <a:endParaRPr lang="en-US" altLang="en-US"/>
          </a:p>
        </p:txBody>
      </p:sp>
    </p:spTree>
    <p:extLst>
      <p:ext uri="{BB962C8B-B14F-4D97-AF65-F5344CB8AC3E}">
        <p14:creationId xmlns:p14="http://schemas.microsoft.com/office/powerpoint/2010/main" val="1341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CAD9EB-1061-4620-8037-E4D84102C3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B93D2C-D0B3-4715-B87D-182EB3CB3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BBAECC3-FED8-4B0A-A9E3-BD6C7EE86E20}"/>
              </a:ext>
            </a:extLst>
          </p:cNvPr>
          <p:cNvSpPr>
            <a:spLocks noGrp="1" noChangeArrowheads="1"/>
          </p:cNvSpPr>
          <p:nvPr>
            <p:ph type="sldNum" sz="quarter" idx="12"/>
          </p:nvPr>
        </p:nvSpPr>
        <p:spPr>
          <a:ln/>
        </p:spPr>
        <p:txBody>
          <a:bodyPr/>
          <a:lstStyle>
            <a:lvl1pPr>
              <a:defRPr/>
            </a:lvl1pPr>
          </a:lstStyle>
          <a:p>
            <a:fld id="{98D9241D-FABE-4511-99E9-7DCC69FED919}" type="slidenum">
              <a:rPr lang="en-US" altLang="en-US"/>
              <a:pPr/>
              <a:t>‹#›</a:t>
            </a:fld>
            <a:endParaRPr lang="en-US" altLang="en-US"/>
          </a:p>
        </p:txBody>
      </p:sp>
    </p:spTree>
    <p:extLst>
      <p:ext uri="{BB962C8B-B14F-4D97-AF65-F5344CB8AC3E}">
        <p14:creationId xmlns:p14="http://schemas.microsoft.com/office/powerpoint/2010/main" val="72585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A42FC8-B939-4B50-84BC-D6AF745EB1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B899F68-16C2-4856-AB3A-F973E1E545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0057198-D054-44FD-AC42-F955FD8FA514}"/>
              </a:ext>
            </a:extLst>
          </p:cNvPr>
          <p:cNvSpPr>
            <a:spLocks noGrp="1" noChangeArrowheads="1"/>
          </p:cNvSpPr>
          <p:nvPr>
            <p:ph type="sldNum" sz="quarter" idx="12"/>
          </p:nvPr>
        </p:nvSpPr>
        <p:spPr>
          <a:ln/>
        </p:spPr>
        <p:txBody>
          <a:bodyPr/>
          <a:lstStyle>
            <a:lvl1pPr>
              <a:defRPr/>
            </a:lvl1pPr>
          </a:lstStyle>
          <a:p>
            <a:fld id="{86E40676-4A3A-410D-B59E-FB6863C06EC0}" type="slidenum">
              <a:rPr lang="en-US" altLang="en-US"/>
              <a:pPr/>
              <a:t>‹#›</a:t>
            </a:fld>
            <a:endParaRPr lang="en-US" altLang="en-US"/>
          </a:p>
        </p:txBody>
      </p:sp>
    </p:spTree>
    <p:extLst>
      <p:ext uri="{BB962C8B-B14F-4D97-AF65-F5344CB8AC3E}">
        <p14:creationId xmlns:p14="http://schemas.microsoft.com/office/powerpoint/2010/main" val="68024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A75D2B-0E11-4E75-B1C2-EC309F2E82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3152C2-8A39-4DC7-8A5A-0476462AE4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EC2EF3-A8F5-45F4-87B7-CCB02C29D631}"/>
              </a:ext>
            </a:extLst>
          </p:cNvPr>
          <p:cNvSpPr>
            <a:spLocks noGrp="1" noChangeArrowheads="1"/>
          </p:cNvSpPr>
          <p:nvPr>
            <p:ph type="sldNum" sz="quarter" idx="12"/>
          </p:nvPr>
        </p:nvSpPr>
        <p:spPr>
          <a:ln/>
        </p:spPr>
        <p:txBody>
          <a:bodyPr/>
          <a:lstStyle>
            <a:lvl1pPr>
              <a:defRPr/>
            </a:lvl1pPr>
          </a:lstStyle>
          <a:p>
            <a:fld id="{81737C62-1513-4617-AD09-6E514C35BC1B}" type="slidenum">
              <a:rPr lang="en-US" altLang="en-US"/>
              <a:pPr/>
              <a:t>‹#›</a:t>
            </a:fld>
            <a:endParaRPr lang="en-US" altLang="en-US"/>
          </a:p>
        </p:txBody>
      </p:sp>
    </p:spTree>
    <p:extLst>
      <p:ext uri="{BB962C8B-B14F-4D97-AF65-F5344CB8AC3E}">
        <p14:creationId xmlns:p14="http://schemas.microsoft.com/office/powerpoint/2010/main" val="21251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A3DB95-39B4-42B4-B795-7C9E0C578E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177C51-7CD9-40E3-86CE-4A08C88A4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B41C8B-2148-44AD-AB51-16F97E8670C8}"/>
              </a:ext>
            </a:extLst>
          </p:cNvPr>
          <p:cNvSpPr>
            <a:spLocks noGrp="1" noChangeArrowheads="1"/>
          </p:cNvSpPr>
          <p:nvPr>
            <p:ph type="sldNum" sz="quarter" idx="12"/>
          </p:nvPr>
        </p:nvSpPr>
        <p:spPr>
          <a:ln/>
        </p:spPr>
        <p:txBody>
          <a:bodyPr/>
          <a:lstStyle>
            <a:lvl1pPr>
              <a:defRPr/>
            </a:lvl1pPr>
          </a:lstStyle>
          <a:p>
            <a:fld id="{8C38BE54-8545-4954-8532-CBDABF662B64}" type="slidenum">
              <a:rPr lang="en-US" altLang="en-US"/>
              <a:pPr/>
              <a:t>‹#›</a:t>
            </a:fld>
            <a:endParaRPr lang="en-US" altLang="en-US"/>
          </a:p>
        </p:txBody>
      </p:sp>
    </p:spTree>
    <p:extLst>
      <p:ext uri="{BB962C8B-B14F-4D97-AF65-F5344CB8AC3E}">
        <p14:creationId xmlns:p14="http://schemas.microsoft.com/office/powerpoint/2010/main" val="262362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A0E4D9-4D96-490B-82A6-BF5CC85601D9}"/>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AA0367-744B-4217-91B9-1EB6E745B8A5}"/>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ADC5A1-24B1-4DAC-9543-0B2ADDE467E1}"/>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solidFill>
                  <a:schemeClr val="tx1"/>
                </a:solidFill>
                <a:latin typeface="+mn-lt"/>
                <a:cs typeface="Arial" charset="0"/>
              </a:defRPr>
            </a:lvl1pPr>
          </a:lstStyle>
          <a:p>
            <a:pPr>
              <a:defRPr/>
            </a:pPr>
            <a:endParaRPr lang="en-US"/>
          </a:p>
        </p:txBody>
      </p:sp>
      <p:sp>
        <p:nvSpPr>
          <p:cNvPr id="1029" name="Rectangle 5">
            <a:extLst>
              <a:ext uri="{FF2B5EF4-FFF2-40B4-BE49-F238E27FC236}">
                <a16:creationId xmlns:a16="http://schemas.microsoft.com/office/drawing/2014/main" id="{D10116F1-CA76-48F9-A260-720DB87E502E}"/>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latin typeface="+mn-lt"/>
                <a:cs typeface="Arial" charset="0"/>
              </a:defRPr>
            </a:lvl1pPr>
          </a:lstStyle>
          <a:p>
            <a:pPr>
              <a:defRPr/>
            </a:pPr>
            <a:endParaRPr lang="en-US"/>
          </a:p>
        </p:txBody>
      </p:sp>
      <p:sp>
        <p:nvSpPr>
          <p:cNvPr id="1030" name="Rectangle 6">
            <a:extLst>
              <a:ext uri="{FF2B5EF4-FFF2-40B4-BE49-F238E27FC236}">
                <a16:creationId xmlns:a16="http://schemas.microsoft.com/office/drawing/2014/main" id="{7FC741A3-49E3-4491-963F-37FCA14ED2EC}"/>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Arial" panose="020B0604020202020204" pitchFamily="34" charset="0"/>
              </a:defRPr>
            </a:lvl1pPr>
          </a:lstStyle>
          <a:p>
            <a:fld id="{7B1A7453-CCBC-4C1F-8273-97094C959E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342"/>
            <a:ext cx="9144000" cy="171415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Why A </a:t>
            </a:r>
            <a:r>
              <a:rPr lang="en-US" altLang="en-US" sz="2900" kern="1200" dirty="0" err="1">
                <a:solidFill>
                  <a:schemeClr val="tx1"/>
                </a:solidFill>
              </a:rPr>
              <a:t>Pretribulationary</a:t>
            </a:r>
            <a:r>
              <a:rPr lang="en-US" altLang="en-US" sz="2900" kern="1200" dirty="0">
                <a:solidFill>
                  <a:schemeClr val="tx1"/>
                </a:solidFill>
              </a:rPr>
              <a:t> Rapture?</a:t>
            </a:r>
            <a:endParaRPr lang="en-US" altLang="en-US" sz="2000" i="1" kern="1200" dirty="0">
              <a:solidFill>
                <a:schemeClr val="tx1"/>
              </a:solidFill>
            </a:endParaRPr>
          </a:p>
        </p:txBody>
      </p:sp>
      <p:sp>
        <p:nvSpPr>
          <p:cNvPr id="75"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8786" y="3950208"/>
            <a:ext cx="6858"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solidFill>
                  <a:schemeClr val="tx1"/>
                </a:solidFill>
                <a:latin typeface="Abadi" panose="020B0604020104020204" pitchFamily="34" charset="0"/>
              </a:rPr>
              <a:t>November 7,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Will the rapture be partial for full?</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440120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indent="0" algn="just">
              <a:buFontTx/>
              <a:buNone/>
              <a:defRPr/>
            </a:pPr>
            <a:r>
              <a:rPr lang="en-US" sz="2000" b="0" dirty="0"/>
              <a:t>Will some believers be left behind?</a:t>
            </a:r>
          </a:p>
          <a:p>
            <a:pPr marL="0" indent="0" algn="just">
              <a:buFontTx/>
              <a:buNone/>
              <a:defRPr/>
            </a:pPr>
            <a:endParaRPr lang="en-US" altLang="en-US" sz="2000" b="0" dirty="0"/>
          </a:p>
          <a:p>
            <a:pPr marL="0" indent="0" algn="just">
              <a:buFontTx/>
              <a:buNone/>
              <a:defRPr/>
            </a:pPr>
            <a:r>
              <a:rPr lang="en-US" altLang="en-US" sz="2000" b="0" dirty="0"/>
              <a:t>Some have suggested that the rapture spoken of in 1 Thessalonians 4:16-17 and 1 Corinthians 15:51-52 will only be a partial rapture, not a rapture of </a:t>
            </a:r>
            <a:r>
              <a:rPr lang="en-US" altLang="en-US" sz="2000" b="0" u="sng" dirty="0"/>
              <a:t>all</a:t>
            </a:r>
            <a:r>
              <a:rPr lang="en-US" altLang="en-US" sz="2000" b="0" dirty="0"/>
              <a:t> who believe.  Some believe that participation in the rapture is not based upon one’s true salvation but rather is conditional, based upon one’s deserving conduct.  </a:t>
            </a:r>
          </a:p>
          <a:p>
            <a:pPr marL="0" indent="0" algn="just">
              <a:buFontTx/>
              <a:buNone/>
              <a:defRPr/>
            </a:pPr>
            <a:endParaRPr lang="en-US" altLang="en-US" sz="2000" b="0" dirty="0"/>
          </a:p>
          <a:p>
            <a:pPr marL="0" indent="0" algn="just">
              <a:buFontTx/>
              <a:buNone/>
              <a:defRPr/>
            </a:pPr>
            <a:r>
              <a:rPr lang="en-US" altLang="en-US" sz="2000" b="0" dirty="0"/>
              <a:t>The theory of a partial rapture rests upon the idea that passages like Mathew 25:1-13, I Thessalonians 5:4-8 and Hebrews 9:28, stress obedient watching and waiting.  The result of this idea is that only part of the church is raptured and those who are not raptured endure through a portion of or through the entire 70</a:t>
            </a:r>
            <a:r>
              <a:rPr lang="en-US" altLang="en-US" sz="2000" b="0" baseline="30000" dirty="0"/>
              <a:t>th</a:t>
            </a:r>
            <a:r>
              <a:rPr lang="en-US" altLang="en-US" sz="2000" b="0" dirty="0"/>
              <a:t> week of Daniel.  </a:t>
            </a:r>
          </a:p>
        </p:txBody>
      </p:sp>
    </p:spTree>
    <p:extLst>
      <p:ext uri="{BB962C8B-B14F-4D97-AF65-F5344CB8AC3E}">
        <p14:creationId xmlns:p14="http://schemas.microsoft.com/office/powerpoint/2010/main" val="50034780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par>
                          <p:cTn id="12" fill="hold">
                            <p:stCondLst>
                              <p:cond delay="4500"/>
                            </p:stCondLst>
                            <p:childTnLst>
                              <p:par>
                                <p:cTn id="13" presetID="10" presetClass="entr" presetSubtype="0" fill="hold" grpId="0" nodeType="afterEffect">
                                  <p:stCondLst>
                                    <p:cond delay="50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Problems with the partial rapture theory</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378565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indent="-342900" algn="just">
              <a:buFont typeface="Wingdings" panose="05000000000000000000" pitchFamily="2" charset="2"/>
              <a:buChar char="§"/>
            </a:pPr>
            <a:r>
              <a:rPr lang="en-US" altLang="en-US" sz="2000" b="0" dirty="0"/>
              <a:t>1 Corinthians 15:51 states that “all” will be changed, not just some</a:t>
            </a:r>
          </a:p>
          <a:p>
            <a:pPr marL="342900" indent="-342900" algn="just">
              <a:buFont typeface="Wingdings" panose="05000000000000000000" pitchFamily="2" charset="2"/>
              <a:buChar char="§"/>
            </a:pPr>
            <a:r>
              <a:rPr lang="en-US" altLang="en-US" sz="2000" b="0" dirty="0"/>
              <a:t>A partial rapture would logically demand a parallel partial resurrection, which is nowhere taught in Scripture (the obedient dead in Christ as opposed to the disobedient dead in Christ)</a:t>
            </a:r>
          </a:p>
          <a:p>
            <a:pPr marL="342900" indent="-342900" algn="just">
              <a:buFont typeface="Wingdings" panose="05000000000000000000" pitchFamily="2" charset="2"/>
              <a:buChar char="§"/>
            </a:pPr>
            <a:r>
              <a:rPr lang="en-US" altLang="en-US" sz="2000" b="0" dirty="0"/>
              <a:t>A partial rapture would minimize and potentially eliminate the need for the judgment seat of Christ because the group of true believers taken at the rapture receives a greater reward than the group of true (but needing further spiritual refining) believers left on earth</a:t>
            </a:r>
          </a:p>
          <a:p>
            <a:pPr marL="342900" indent="-342900" algn="just">
              <a:buFont typeface="Wingdings" panose="05000000000000000000" pitchFamily="2" charset="2"/>
              <a:buChar char="§"/>
            </a:pPr>
            <a:r>
              <a:rPr lang="en-US" altLang="en-US" sz="2000" b="0" dirty="0"/>
              <a:t>It creates a purgatory of sorts on earth for those left behind</a:t>
            </a:r>
          </a:p>
          <a:p>
            <a:pPr marL="342900" indent="-342900" algn="just">
              <a:buFont typeface="Wingdings" panose="05000000000000000000" pitchFamily="2" charset="2"/>
              <a:buChar char="§"/>
            </a:pPr>
            <a:r>
              <a:rPr lang="en-US" altLang="en-US" sz="2000" b="0" dirty="0"/>
              <a:t>A partial rapture is nowhere clearly or explicitly taught in Scripture (It is not Biblical).</a:t>
            </a:r>
          </a:p>
        </p:txBody>
      </p:sp>
    </p:spTree>
    <p:extLst>
      <p:ext uri="{BB962C8B-B14F-4D97-AF65-F5344CB8AC3E}">
        <p14:creationId xmlns:p14="http://schemas.microsoft.com/office/powerpoint/2010/main" val="385664254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75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fontScale="85000" lnSpcReduction="10000"/>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Will the rapture be “pre”, “mid”, or post in relationship to Daniel’s Seventieth Week (the seven year tribulation)?</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1013758"/>
            <a:ext cx="8636000" cy="224676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lgn="just">
              <a:buFont typeface="+mj-lt"/>
              <a:buAutoNum type="arabicPeriod"/>
            </a:pPr>
            <a:r>
              <a:rPr lang="en-US" altLang="en-US" sz="2000" b="0" dirty="0"/>
              <a:t>The Church is not mentioned in Revelation 6-19 as being on </a:t>
            </a:r>
            <a:r>
              <a:rPr lang="en-US" altLang="en-US" sz="2000" u="sng" dirty="0"/>
              <a:t>earth</a:t>
            </a:r>
            <a:r>
              <a:rPr lang="en-US" altLang="en-US" sz="2000" b="0" dirty="0"/>
              <a:t>.</a:t>
            </a:r>
          </a:p>
          <a:p>
            <a:pPr marL="457200" indent="-457200" algn="just">
              <a:buFont typeface="+mj-lt"/>
              <a:buAutoNum type="arabicPeriod"/>
            </a:pPr>
            <a:r>
              <a:rPr lang="en-US" altLang="en-US" sz="2000" b="0" dirty="0"/>
              <a:t>The rapture is rendered </a:t>
            </a:r>
            <a:r>
              <a:rPr lang="en-US" altLang="en-US" sz="2000" u="sng" dirty="0"/>
              <a:t>inconsequential</a:t>
            </a:r>
            <a:r>
              <a:rPr lang="en-US" altLang="en-US" sz="2000" b="0" dirty="0"/>
              <a:t> if it is </a:t>
            </a:r>
            <a:r>
              <a:rPr lang="en-US" altLang="en-US" sz="2000" b="0" dirty="0" err="1"/>
              <a:t>posttribulational</a:t>
            </a:r>
            <a:r>
              <a:rPr lang="en-US" altLang="en-US" sz="2000" b="0" dirty="0"/>
              <a:t>.</a:t>
            </a:r>
          </a:p>
          <a:p>
            <a:pPr marL="457200" indent="-457200" algn="just">
              <a:buFont typeface="+mj-lt"/>
              <a:buAutoNum type="arabicPeriod"/>
            </a:pPr>
            <a:r>
              <a:rPr lang="en-US" altLang="en-US" sz="2000" b="0" dirty="0"/>
              <a:t>The epistles contain no preparatory </a:t>
            </a:r>
            <a:r>
              <a:rPr lang="en-US" altLang="en-US" sz="2000" u="sng" dirty="0"/>
              <a:t>warnings</a:t>
            </a:r>
            <a:r>
              <a:rPr lang="en-US" altLang="en-US" sz="2000" b="0" dirty="0"/>
              <a:t> of an impending tribulation for church age believers.</a:t>
            </a:r>
          </a:p>
          <a:p>
            <a:pPr marL="457200" indent="-457200" algn="just">
              <a:buFont typeface="+mj-lt"/>
              <a:buAutoNum type="arabicPeriod"/>
            </a:pPr>
            <a:r>
              <a:rPr lang="en-US" altLang="en-US" sz="2000" b="0" dirty="0"/>
              <a:t>1 Thessalonians 4:13-18 </a:t>
            </a:r>
            <a:r>
              <a:rPr lang="en-US" altLang="en-US" sz="2000" u="sng" dirty="0"/>
              <a:t>demands</a:t>
            </a:r>
            <a:r>
              <a:rPr lang="en-US" altLang="en-US" sz="2000" b="0" dirty="0"/>
              <a:t> a </a:t>
            </a:r>
            <a:r>
              <a:rPr lang="en-US" altLang="en-US" sz="2000" b="0" dirty="0" err="1"/>
              <a:t>pretribulational</a:t>
            </a:r>
            <a:r>
              <a:rPr lang="en-US" altLang="en-US" sz="2000" b="0" dirty="0"/>
              <a:t> rapture.</a:t>
            </a:r>
          </a:p>
          <a:p>
            <a:pPr marL="457200" indent="-457200" algn="just">
              <a:buFont typeface="+mj-lt"/>
              <a:buAutoNum type="arabicPeriod"/>
            </a:pPr>
            <a:r>
              <a:rPr lang="en-US" altLang="en-US" sz="2000" b="0" dirty="0"/>
              <a:t>John 14:1-3 </a:t>
            </a:r>
            <a:r>
              <a:rPr lang="en-US" altLang="en-US" sz="2000" dirty="0"/>
              <a:t>parallels</a:t>
            </a:r>
            <a:r>
              <a:rPr lang="en-US" altLang="en-US" sz="2000" b="0" dirty="0"/>
              <a:t> I Thessalonians 4:13-18.</a:t>
            </a:r>
          </a:p>
        </p:txBody>
      </p:sp>
    </p:spTree>
    <p:extLst>
      <p:ext uri="{BB962C8B-B14F-4D97-AF65-F5344CB8AC3E}">
        <p14:creationId xmlns:p14="http://schemas.microsoft.com/office/powerpoint/2010/main" val="117113369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75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Comparison of John 14:1-3 to 1 Thessalonians 4:16-17</a:t>
            </a:r>
          </a:p>
        </p:txBody>
      </p:sp>
      <p:sp>
        <p:nvSpPr>
          <p:cNvPr id="5" name="TextBox 4">
            <a:extLst>
              <a:ext uri="{FF2B5EF4-FFF2-40B4-BE49-F238E27FC236}">
                <a16:creationId xmlns:a16="http://schemas.microsoft.com/office/drawing/2014/main" id="{F1275CB2-F143-4A94-B860-47960F2ED9C3}"/>
              </a:ext>
            </a:extLst>
          </p:cNvPr>
          <p:cNvSpPr txBox="1">
            <a:spLocks noChangeArrowheads="1"/>
          </p:cNvSpPr>
          <p:nvPr/>
        </p:nvSpPr>
        <p:spPr bwMode="auto">
          <a:xfrm>
            <a:off x="139700" y="952299"/>
            <a:ext cx="4432300" cy="3847207"/>
          </a:xfrm>
          <a:prstGeom prst="rect">
            <a:avLst/>
          </a:prstGeom>
          <a:solidFill>
            <a:schemeClr val="accent6">
              <a:lumMod val="60000"/>
              <a:lumOff val="40000"/>
            </a:schemeClr>
          </a:solidFill>
          <a:ln>
            <a:noFill/>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FontTx/>
              <a:buNone/>
            </a:pPr>
            <a:r>
              <a:rPr lang="en-US" altLang="en-US" sz="2000" b="0" dirty="0">
                <a:solidFill>
                  <a:schemeClr val="bg1"/>
                </a:solidFill>
                <a:latin typeface="Century Gothic" panose="020B0502020202020204" pitchFamily="34" charset="0"/>
              </a:rPr>
              <a:t>John 14:1-3</a:t>
            </a:r>
          </a:p>
          <a:p>
            <a:pPr algn="just">
              <a:buFontTx/>
              <a:buNone/>
            </a:pPr>
            <a:r>
              <a:rPr lang="en-US" altLang="en-US" sz="2000" b="0" dirty="0">
                <a:solidFill>
                  <a:schemeClr val="bg1"/>
                </a:solidFill>
                <a:latin typeface="Century Gothic" panose="020B0502020202020204" pitchFamily="34" charset="0"/>
              </a:rPr>
              <a:t>14 </a:t>
            </a:r>
            <a:r>
              <a:rPr lang="en-US" altLang="en-US" sz="2000" b="0" u="sng" dirty="0">
                <a:solidFill>
                  <a:schemeClr val="bg1"/>
                </a:solidFill>
                <a:latin typeface="Century Gothic" panose="020B0502020202020204" pitchFamily="34" charset="0"/>
              </a:rPr>
              <a:t>Do not let your heart be troubled</a:t>
            </a:r>
            <a:r>
              <a:rPr lang="en-US" altLang="en-US" sz="2000" b="0" dirty="0">
                <a:solidFill>
                  <a:schemeClr val="bg1"/>
                </a:solidFill>
                <a:latin typeface="Century Gothic" panose="020B0502020202020204" pitchFamily="34" charset="0"/>
              </a:rPr>
              <a:t>; believe in God, believe also in Me. 2 In My Father's house are many dwelling places; if it were not so, I would have told you; for I go to prepare a place for you. 3 If I go and prepare a place for you, I will come again and receive you to Myself, </a:t>
            </a:r>
            <a:r>
              <a:rPr lang="en-US" altLang="en-US" sz="2000" b="0" u="sng" dirty="0">
                <a:solidFill>
                  <a:schemeClr val="bg1"/>
                </a:solidFill>
                <a:latin typeface="Century Gothic" panose="020B0502020202020204" pitchFamily="34" charset="0"/>
              </a:rPr>
              <a:t>that where I am, there you may be also</a:t>
            </a:r>
            <a:r>
              <a:rPr lang="en-US" altLang="en-US" sz="2000" b="0" dirty="0">
                <a:solidFill>
                  <a:schemeClr val="bg1"/>
                </a:solidFill>
                <a:latin typeface="Century Gothic" panose="020B0502020202020204" pitchFamily="34" charset="0"/>
              </a:rPr>
              <a:t>. </a:t>
            </a:r>
          </a:p>
        </p:txBody>
      </p:sp>
      <p:sp>
        <p:nvSpPr>
          <p:cNvPr id="6" name="TextBox 5">
            <a:extLst>
              <a:ext uri="{FF2B5EF4-FFF2-40B4-BE49-F238E27FC236}">
                <a16:creationId xmlns:a16="http://schemas.microsoft.com/office/drawing/2014/main" id="{51A8932F-7CCC-43BC-B977-29882948C692}"/>
              </a:ext>
            </a:extLst>
          </p:cNvPr>
          <p:cNvSpPr txBox="1">
            <a:spLocks noChangeArrowheads="1"/>
          </p:cNvSpPr>
          <p:nvPr/>
        </p:nvSpPr>
        <p:spPr bwMode="auto">
          <a:xfrm>
            <a:off x="4599700" y="941649"/>
            <a:ext cx="4432300" cy="3908762"/>
          </a:xfrm>
          <a:prstGeom prst="rect">
            <a:avLst/>
          </a:prstGeom>
          <a:solidFill>
            <a:schemeClr val="accent6">
              <a:lumMod val="75000"/>
            </a:schemeClr>
          </a:solidFill>
          <a:ln>
            <a:noFill/>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FontTx/>
              <a:buNone/>
            </a:pPr>
            <a:r>
              <a:rPr lang="en-US" altLang="en-US" sz="2000" b="0" dirty="0">
                <a:solidFill>
                  <a:schemeClr val="bg1"/>
                </a:solidFill>
                <a:latin typeface="Century Gothic" panose="020B0502020202020204" pitchFamily="34" charset="0"/>
              </a:rPr>
              <a:t>1 Thessalonians 4:16-17</a:t>
            </a:r>
          </a:p>
          <a:p>
            <a:pPr algn="just">
              <a:buFontTx/>
              <a:buNone/>
            </a:pPr>
            <a:r>
              <a:rPr lang="en-US" altLang="en-US" sz="2000" b="0" dirty="0">
                <a:solidFill>
                  <a:schemeClr val="bg1"/>
                </a:solidFill>
                <a:latin typeface="Century Gothic" panose="020B0502020202020204" pitchFamily="34" charset="0"/>
              </a:rPr>
              <a:t>For the Lord Himself will descend from heaven with a shout, with the voice of the archangel and with the trumpet of God, and the dead in Christ shall rise first.  Then we who are alive and remain shall be caught up together with them in the clouds to meet the Lord in the air, </a:t>
            </a:r>
            <a:r>
              <a:rPr lang="en-US" altLang="en-US" sz="2000" b="0" u="sng" dirty="0">
                <a:solidFill>
                  <a:schemeClr val="bg1"/>
                </a:solidFill>
                <a:latin typeface="Century Gothic" panose="020B0502020202020204" pitchFamily="34" charset="0"/>
              </a:rPr>
              <a:t>and so we shall always be with the Lord</a:t>
            </a:r>
            <a:r>
              <a:rPr lang="en-US" altLang="en-US" sz="2000" b="0" dirty="0">
                <a:solidFill>
                  <a:schemeClr val="bg1"/>
                </a:solidFill>
                <a:latin typeface="Century Gothic" panose="020B0502020202020204" pitchFamily="34" charset="0"/>
              </a:rPr>
              <a:t>. Therefore, </a:t>
            </a:r>
            <a:r>
              <a:rPr lang="en-US" altLang="en-US" sz="2000" b="0" u="sng" dirty="0">
                <a:solidFill>
                  <a:schemeClr val="bg1"/>
                </a:solidFill>
                <a:latin typeface="Century Gothic" panose="020B0502020202020204" pitchFamily="34" charset="0"/>
              </a:rPr>
              <a:t>comfort one another with these words</a:t>
            </a:r>
            <a:r>
              <a:rPr lang="en-US" altLang="en-US" sz="2400" b="0"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1250896758"/>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fontScale="85000" lnSpcReduction="10000"/>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Will the rapture be “pre”, “mid”, or post in relationship to Daniel’s Seventieth Week (the seven year tribulation)?</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1013758"/>
            <a:ext cx="8636000" cy="286232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lgn="just">
              <a:buFont typeface="+mj-lt"/>
              <a:buAutoNum type="arabicPeriod"/>
            </a:pPr>
            <a:r>
              <a:rPr lang="en-US" altLang="en-US" sz="2000" b="0" dirty="0"/>
              <a:t>The Church is not mentioned in Revelation 6-19 as being on </a:t>
            </a:r>
            <a:r>
              <a:rPr lang="en-US" altLang="en-US" sz="2000" u="sng" dirty="0"/>
              <a:t>earth</a:t>
            </a:r>
            <a:r>
              <a:rPr lang="en-US" altLang="en-US" sz="2000" b="0" dirty="0"/>
              <a:t>.</a:t>
            </a:r>
          </a:p>
          <a:p>
            <a:pPr marL="457200" indent="-457200" algn="just">
              <a:buFont typeface="+mj-lt"/>
              <a:buAutoNum type="arabicPeriod"/>
            </a:pPr>
            <a:r>
              <a:rPr lang="en-US" altLang="en-US" sz="2000" b="0" dirty="0"/>
              <a:t>The rapture is rendered </a:t>
            </a:r>
            <a:r>
              <a:rPr lang="en-US" altLang="en-US" sz="2000" u="sng" dirty="0"/>
              <a:t>inconsequential</a:t>
            </a:r>
            <a:r>
              <a:rPr lang="en-US" altLang="en-US" sz="2000" b="0" dirty="0"/>
              <a:t> if it is </a:t>
            </a:r>
            <a:r>
              <a:rPr lang="en-US" altLang="en-US" sz="2000" b="0" dirty="0" err="1"/>
              <a:t>posttribulational</a:t>
            </a:r>
            <a:r>
              <a:rPr lang="en-US" altLang="en-US" sz="2000" b="0" dirty="0"/>
              <a:t>.</a:t>
            </a:r>
          </a:p>
          <a:p>
            <a:pPr marL="457200" indent="-457200" algn="just">
              <a:buFont typeface="+mj-lt"/>
              <a:buAutoNum type="arabicPeriod"/>
            </a:pPr>
            <a:r>
              <a:rPr lang="en-US" altLang="en-US" sz="2000" b="0" dirty="0"/>
              <a:t>The epistles contain no preparatory </a:t>
            </a:r>
            <a:r>
              <a:rPr lang="en-US" altLang="en-US" sz="2000" u="sng" dirty="0"/>
              <a:t>warnings</a:t>
            </a:r>
            <a:r>
              <a:rPr lang="en-US" altLang="en-US" sz="2000" b="0" dirty="0"/>
              <a:t> of an impending tribulation for church age believers.</a:t>
            </a:r>
          </a:p>
          <a:p>
            <a:pPr marL="457200" indent="-457200" algn="just">
              <a:buFont typeface="+mj-lt"/>
              <a:buAutoNum type="arabicPeriod"/>
            </a:pPr>
            <a:r>
              <a:rPr lang="en-US" altLang="en-US" sz="2000" b="0" dirty="0"/>
              <a:t>1 Thessalonians 4:13-18 </a:t>
            </a:r>
            <a:r>
              <a:rPr lang="en-US" altLang="en-US" sz="2000" u="sng" dirty="0"/>
              <a:t>demands</a:t>
            </a:r>
            <a:r>
              <a:rPr lang="en-US" altLang="en-US" sz="2000" b="0" dirty="0"/>
              <a:t> a </a:t>
            </a:r>
            <a:r>
              <a:rPr lang="en-US" altLang="en-US" sz="2000" b="0" dirty="0" err="1"/>
              <a:t>pretribulational</a:t>
            </a:r>
            <a:r>
              <a:rPr lang="en-US" altLang="en-US" sz="2000" b="0" dirty="0"/>
              <a:t> rapture.</a:t>
            </a:r>
          </a:p>
          <a:p>
            <a:pPr marL="457200" indent="-457200" algn="just">
              <a:buFont typeface="+mj-lt"/>
              <a:buAutoNum type="arabicPeriod"/>
            </a:pPr>
            <a:r>
              <a:rPr lang="en-US" altLang="en-US" sz="2000" b="0" dirty="0"/>
              <a:t>John 14:1-3 </a:t>
            </a:r>
            <a:r>
              <a:rPr lang="en-US" altLang="en-US" sz="2000" dirty="0"/>
              <a:t>parallels</a:t>
            </a:r>
            <a:r>
              <a:rPr lang="en-US" altLang="en-US" sz="2000" b="0" dirty="0"/>
              <a:t> I Thessalonians 4:13-18.</a:t>
            </a:r>
          </a:p>
          <a:p>
            <a:pPr marL="457200" indent="-457200" algn="just">
              <a:buFont typeface="+mj-lt"/>
              <a:buAutoNum type="arabicPeriod"/>
            </a:pPr>
            <a:r>
              <a:rPr lang="en-US" altLang="en-US" sz="2000" b="0" dirty="0"/>
              <a:t>The nature of events at Christ’s </a:t>
            </a:r>
            <a:r>
              <a:rPr lang="en-US" altLang="en-US" sz="2000" b="0" dirty="0" err="1"/>
              <a:t>posttribulational</a:t>
            </a:r>
            <a:r>
              <a:rPr lang="en-US" altLang="en-US" sz="2000" b="0" dirty="0"/>
              <a:t> coming radically differs from that of the rapture.</a:t>
            </a:r>
          </a:p>
        </p:txBody>
      </p:sp>
    </p:spTree>
    <p:extLst>
      <p:ext uri="{BB962C8B-B14F-4D97-AF65-F5344CB8AC3E}">
        <p14:creationId xmlns:p14="http://schemas.microsoft.com/office/powerpoint/2010/main" val="826306387"/>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000" i="0" dirty="0">
                <a:solidFill>
                  <a:schemeClr val="accent2">
                    <a:lumMod val="20000"/>
                    <a:lumOff val="80000"/>
                  </a:schemeClr>
                </a:solidFill>
                <a:latin typeface="+mj-lt"/>
                <a:ea typeface="+mj-ea"/>
                <a:cs typeface="+mj-cs"/>
              </a:rPr>
              <a:t>Differences between the Rapture and the 2</a:t>
            </a:r>
            <a:r>
              <a:rPr lang="en-US" altLang="en-US" sz="2000" i="0" baseline="30000" dirty="0">
                <a:solidFill>
                  <a:schemeClr val="accent2">
                    <a:lumMod val="20000"/>
                    <a:lumOff val="80000"/>
                  </a:schemeClr>
                </a:solidFill>
                <a:latin typeface="+mj-lt"/>
                <a:ea typeface="+mj-ea"/>
                <a:cs typeface="+mj-cs"/>
              </a:rPr>
              <a:t>nd</a:t>
            </a:r>
            <a:r>
              <a:rPr lang="en-US" altLang="en-US" sz="2000" i="0" dirty="0">
                <a:solidFill>
                  <a:schemeClr val="accent2">
                    <a:lumMod val="20000"/>
                    <a:lumOff val="80000"/>
                  </a:schemeClr>
                </a:solidFill>
                <a:latin typeface="+mj-lt"/>
                <a:ea typeface="+mj-ea"/>
                <a:cs typeface="+mj-cs"/>
              </a:rPr>
              <a:t> Coming of Christ</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819150"/>
            <a:ext cx="8636000" cy="409342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lgn="just">
              <a:buFont typeface="+mj-lt"/>
              <a:buAutoNum type="arabicPeriod"/>
            </a:pPr>
            <a:r>
              <a:rPr lang="en-US" altLang="en-US" sz="2000" b="0" dirty="0"/>
              <a:t>At the rapture, </a:t>
            </a:r>
            <a:r>
              <a:rPr lang="en-US" altLang="en-US" sz="2000" b="0" u="sng" dirty="0"/>
              <a:t>believers</a:t>
            </a:r>
            <a:r>
              <a:rPr lang="en-US" altLang="en-US" sz="2000" b="0" dirty="0"/>
              <a:t> depart the earth (1 Thessalonians 4:15-17), while at the final event of the second coming unbelievers are </a:t>
            </a:r>
            <a:r>
              <a:rPr lang="en-US" altLang="en-US" sz="2000" b="0" u="sng" dirty="0"/>
              <a:t>taken away</a:t>
            </a:r>
            <a:r>
              <a:rPr lang="en-US" altLang="en-US" sz="2000" b="0" dirty="0"/>
              <a:t> from the earth (Matthew 24:37-41).</a:t>
            </a:r>
          </a:p>
          <a:p>
            <a:pPr marL="457200" indent="-457200" algn="just">
              <a:buFont typeface="+mj-lt"/>
              <a:buAutoNum type="arabicPeriod"/>
            </a:pPr>
            <a:r>
              <a:rPr lang="en-US" altLang="en-US" sz="2000" b="0" dirty="0"/>
              <a:t>At the rapture, </a:t>
            </a:r>
            <a:r>
              <a:rPr lang="en-US" altLang="en-US" sz="2000" b="0" u="sng" dirty="0"/>
              <a:t>unbelievers</a:t>
            </a:r>
            <a:r>
              <a:rPr lang="en-US" altLang="en-US" sz="2000" b="0" dirty="0"/>
              <a:t> remain on earth (implied), while at the final event of the second coming </a:t>
            </a:r>
            <a:r>
              <a:rPr lang="en-US" altLang="en-US" sz="2000" b="0" u="sng" dirty="0"/>
              <a:t>believers</a:t>
            </a:r>
            <a:r>
              <a:rPr lang="en-US" altLang="en-US" sz="2000" b="0" dirty="0"/>
              <a:t> remain on earth (Matthew 25:34).</a:t>
            </a:r>
          </a:p>
          <a:p>
            <a:pPr marL="457200" indent="-457200" algn="just">
              <a:buFont typeface="+mj-lt"/>
              <a:buAutoNum type="arabicPeriod"/>
            </a:pPr>
            <a:r>
              <a:rPr lang="en-US" altLang="en-US" sz="2000" b="0" dirty="0"/>
              <a:t>At the rapture, there is no </a:t>
            </a:r>
            <a:r>
              <a:rPr lang="en-US" altLang="en-US" sz="2000" b="0" u="sng" dirty="0"/>
              <a:t>mention</a:t>
            </a:r>
            <a:r>
              <a:rPr lang="en-US" altLang="en-US" sz="2000" b="0" dirty="0"/>
              <a:t> of establishing Christ’s kingdom on earth, while at the final event of the second coming Christ has come to </a:t>
            </a:r>
            <a:r>
              <a:rPr lang="en-US" altLang="en-US" sz="2000" b="0" u="sng" dirty="0"/>
              <a:t>set up</a:t>
            </a:r>
            <a:r>
              <a:rPr lang="en-US" altLang="en-US" sz="2000" b="0" dirty="0"/>
              <a:t> His kingdom on earth (Matthew 25:31, 34).</a:t>
            </a:r>
          </a:p>
          <a:p>
            <a:pPr marL="457200" indent="-457200" algn="just">
              <a:buFont typeface="+mj-lt"/>
              <a:buAutoNum type="arabicPeriod"/>
            </a:pPr>
            <a:r>
              <a:rPr lang="en-US" altLang="en-US" sz="2000" b="0" dirty="0"/>
              <a:t>At the rapture, believers will receive </a:t>
            </a:r>
            <a:r>
              <a:rPr lang="en-US" altLang="en-US" sz="2000" b="0" u="sng" dirty="0"/>
              <a:t>glorified</a:t>
            </a:r>
            <a:r>
              <a:rPr lang="en-US" altLang="en-US" sz="2000" b="0" dirty="0"/>
              <a:t> bodies (1 Corinthians 15:51-57), while at the final event of the second coming no one will receive </a:t>
            </a:r>
            <a:r>
              <a:rPr lang="en-US" altLang="en-US" sz="2000" b="0" u="sng" dirty="0"/>
              <a:t>glorified</a:t>
            </a:r>
            <a:r>
              <a:rPr lang="en-US" altLang="en-US" sz="2000" b="0" dirty="0"/>
              <a:t> bodies.</a:t>
            </a:r>
          </a:p>
        </p:txBody>
      </p:sp>
    </p:spTree>
    <p:extLst>
      <p:ext uri="{BB962C8B-B14F-4D97-AF65-F5344CB8AC3E}">
        <p14:creationId xmlns:p14="http://schemas.microsoft.com/office/powerpoint/2010/main" val="343499460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fontScale="85000" lnSpcReduction="10000"/>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Will the rapture be “pre”, “mid”, or post in relationship to Daniel’s Seventieth Week (the seven year tribulation)?</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1013758"/>
            <a:ext cx="8636000" cy="357020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lgn="just">
              <a:buFont typeface="+mj-lt"/>
              <a:buAutoNum type="arabicPeriod"/>
            </a:pPr>
            <a:r>
              <a:rPr lang="en-US" altLang="en-US" sz="2000" b="0" dirty="0"/>
              <a:t>The Church is not mentioned in Revelation 6-19 as being on </a:t>
            </a:r>
            <a:r>
              <a:rPr lang="en-US" altLang="en-US" sz="2000" u="sng" dirty="0"/>
              <a:t>earth</a:t>
            </a:r>
            <a:r>
              <a:rPr lang="en-US" altLang="en-US" sz="2000" b="0" dirty="0"/>
              <a:t>.</a:t>
            </a:r>
          </a:p>
          <a:p>
            <a:pPr marL="457200" indent="-457200" algn="just">
              <a:buFont typeface="+mj-lt"/>
              <a:buAutoNum type="arabicPeriod"/>
            </a:pPr>
            <a:r>
              <a:rPr lang="en-US" altLang="en-US" sz="2000" b="0" dirty="0"/>
              <a:t>The rapture is rendered </a:t>
            </a:r>
            <a:r>
              <a:rPr lang="en-US" altLang="en-US" sz="2000" u="sng" dirty="0"/>
              <a:t>inconsequential</a:t>
            </a:r>
            <a:r>
              <a:rPr lang="en-US" altLang="en-US" sz="2000" b="0" dirty="0"/>
              <a:t> if it is </a:t>
            </a:r>
            <a:r>
              <a:rPr lang="en-US" altLang="en-US" sz="2000" b="0" dirty="0" err="1"/>
              <a:t>posttribulational</a:t>
            </a:r>
            <a:r>
              <a:rPr lang="en-US" altLang="en-US" sz="2000" b="0" dirty="0"/>
              <a:t>.</a:t>
            </a:r>
          </a:p>
          <a:p>
            <a:pPr marL="457200" indent="-457200" algn="just">
              <a:buFont typeface="+mj-lt"/>
              <a:buAutoNum type="arabicPeriod"/>
            </a:pPr>
            <a:r>
              <a:rPr lang="en-US" altLang="en-US" sz="2000" b="0" dirty="0"/>
              <a:t>The epistles contain no preparatory </a:t>
            </a:r>
            <a:r>
              <a:rPr lang="en-US" altLang="en-US" sz="2000" u="sng" dirty="0"/>
              <a:t>warnings</a:t>
            </a:r>
            <a:r>
              <a:rPr lang="en-US" altLang="en-US" sz="2000" b="0" dirty="0"/>
              <a:t> of an impending tribulation for church age believers.</a:t>
            </a:r>
          </a:p>
          <a:p>
            <a:pPr marL="457200" indent="-457200" algn="just">
              <a:buFont typeface="+mj-lt"/>
              <a:buAutoNum type="arabicPeriod"/>
            </a:pPr>
            <a:r>
              <a:rPr lang="en-US" altLang="en-US" sz="2000" b="0" dirty="0"/>
              <a:t>1 Thessalonians 4:13-18 </a:t>
            </a:r>
            <a:r>
              <a:rPr lang="en-US" altLang="en-US" sz="2000" u="sng" dirty="0"/>
              <a:t>demands</a:t>
            </a:r>
            <a:r>
              <a:rPr lang="en-US" altLang="en-US" sz="2000" b="0" dirty="0"/>
              <a:t> a </a:t>
            </a:r>
            <a:r>
              <a:rPr lang="en-US" altLang="en-US" sz="2000" b="0" dirty="0" err="1"/>
              <a:t>pretribulational</a:t>
            </a:r>
            <a:r>
              <a:rPr lang="en-US" altLang="en-US" sz="2000" b="0" dirty="0"/>
              <a:t> rapture.</a:t>
            </a:r>
          </a:p>
          <a:p>
            <a:pPr marL="457200" indent="-457200" algn="just">
              <a:buFont typeface="+mj-lt"/>
              <a:buAutoNum type="arabicPeriod"/>
            </a:pPr>
            <a:r>
              <a:rPr lang="en-US" altLang="en-US" sz="2000" b="0" dirty="0"/>
              <a:t>John 14:1-3 </a:t>
            </a:r>
            <a:r>
              <a:rPr lang="en-US" altLang="en-US" sz="2000" dirty="0"/>
              <a:t>parallels</a:t>
            </a:r>
            <a:r>
              <a:rPr lang="en-US" altLang="en-US" sz="2000" b="0" dirty="0"/>
              <a:t> I Thessalonians 4:13-18.</a:t>
            </a:r>
          </a:p>
          <a:p>
            <a:pPr marL="457200" indent="-457200" algn="just">
              <a:buFont typeface="+mj-lt"/>
              <a:buAutoNum type="arabicPeriod"/>
            </a:pPr>
            <a:r>
              <a:rPr lang="en-US" altLang="en-US" sz="2000" b="0" dirty="0"/>
              <a:t>The nature of events at Christ’s </a:t>
            </a:r>
            <a:r>
              <a:rPr lang="en-US" altLang="en-US" sz="2000" b="0" dirty="0" err="1"/>
              <a:t>posttribulational</a:t>
            </a:r>
            <a:r>
              <a:rPr lang="en-US" altLang="en-US" sz="2000" b="0" dirty="0"/>
              <a:t> coming radically differs from that of the rapture.</a:t>
            </a:r>
          </a:p>
          <a:p>
            <a:pPr marL="457200" indent="-457200" algn="just">
              <a:buFont typeface="+mj-lt"/>
              <a:buAutoNum type="arabicPeriod"/>
            </a:pPr>
            <a:r>
              <a:rPr lang="en-US" altLang="en-US" sz="2000" b="0" dirty="0"/>
              <a:t>Revelation 3:10 promises that the church will be </a:t>
            </a:r>
            <a:r>
              <a:rPr lang="en-US" altLang="en-US" sz="2000" u="sng" dirty="0"/>
              <a:t>removed</a:t>
            </a:r>
            <a:r>
              <a:rPr lang="en-US" altLang="en-US" sz="2000" b="0" dirty="0"/>
              <a:t> prior to Daniel’s 70</a:t>
            </a:r>
            <a:r>
              <a:rPr lang="en-US" altLang="en-US" sz="2000" b="0" baseline="30000" dirty="0"/>
              <a:t>th</a:t>
            </a:r>
            <a:r>
              <a:rPr lang="en-US" altLang="en-US" sz="2000" b="0" dirty="0"/>
              <a:t> week.</a:t>
            </a:r>
          </a:p>
        </p:txBody>
      </p:sp>
    </p:spTree>
    <p:extLst>
      <p:ext uri="{BB962C8B-B14F-4D97-AF65-F5344CB8AC3E}">
        <p14:creationId xmlns:p14="http://schemas.microsoft.com/office/powerpoint/2010/main" val="156022760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3:7-13</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228600" y="742950"/>
            <a:ext cx="8788400" cy="401648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700" b="0" dirty="0"/>
              <a:t>7 And to the angel of the church in Philadelphia write: He who is holy, who is true, who has the key of David, who opens and no one will shut, and who shuts and no one opens, says this: 8 'I know your deeds. Behold, I have put before you an open door which no one can shut, because you have a little power, and have kept My word, and have not denied My name. 9 'Behold, I will cause those of the synagogue of Satan, who say that they are Jews and are not, but lie — I will make them come and bow down at your feet, and make them know that I have loved you. 10 'Because you have kept the word of My perseverance, </a:t>
            </a:r>
            <a:r>
              <a:rPr lang="en-US" altLang="en-US" sz="1700" u="sng" dirty="0"/>
              <a:t>I also will keep you from the hour of testing, that hour which is about to come upon the whole world, to test those who dwell on the earth</a:t>
            </a:r>
            <a:r>
              <a:rPr lang="en-US" altLang="en-US" sz="1700" b="0" dirty="0"/>
              <a:t>. 11 'I am coming quickly; hold fast what you have, so that no one will take your crown. 12 'He who overcomes, I will make him a pillar in the temple of My God, and he will not go out from it anymore; and I will write on him the name of My God, and the name of the city of My God, the new Jerusalem, which comes down out of heaven from My God, and My new name. 13 'He who has an ear, let him hear what the Spirit says to the churches.' </a:t>
            </a:r>
          </a:p>
        </p:txBody>
      </p:sp>
    </p:spTree>
    <p:extLst>
      <p:ext uri="{BB962C8B-B14F-4D97-AF65-F5344CB8AC3E}">
        <p14:creationId xmlns:p14="http://schemas.microsoft.com/office/powerpoint/2010/main" val="1157185120"/>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Why Futuristic Premillennialism?</a:t>
            </a:r>
            <a:endParaRPr lang="en-US" altLang="en-US" sz="2000" i="1" kern="1200" dirty="0">
              <a:solidFill>
                <a:schemeClr val="tx1"/>
              </a:solidFill>
            </a:endParaRPr>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solidFill>
                  <a:schemeClr val="tx1"/>
                </a:solidFill>
                <a:latin typeface="Abadi" panose="020B0604020104020204" pitchFamily="34" charset="0"/>
              </a:rPr>
              <a:t>October 17,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Tree>
    <p:extLst>
      <p:ext uri="{BB962C8B-B14F-4D97-AF65-F5344CB8AC3E}">
        <p14:creationId xmlns:p14="http://schemas.microsoft.com/office/powerpoint/2010/main" val="420539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Why a </a:t>
            </a:r>
            <a:r>
              <a:rPr lang="en-US" altLang="en-US" sz="2800" i="0" dirty="0" err="1">
                <a:solidFill>
                  <a:schemeClr val="accent2">
                    <a:lumMod val="20000"/>
                    <a:lumOff val="80000"/>
                  </a:schemeClr>
                </a:solidFill>
                <a:latin typeface="+mj-lt"/>
                <a:ea typeface="+mj-ea"/>
                <a:cs typeface="+mj-cs"/>
              </a:rPr>
              <a:t>Pretribulationary</a:t>
            </a:r>
            <a:r>
              <a:rPr lang="en-US" altLang="en-US" sz="2800" i="0" dirty="0">
                <a:solidFill>
                  <a:schemeClr val="accent2">
                    <a:lumMod val="20000"/>
                    <a:lumOff val="80000"/>
                  </a:schemeClr>
                </a:solidFill>
                <a:latin typeface="+mj-lt"/>
                <a:ea typeface="+mj-ea"/>
                <a:cs typeface="+mj-cs"/>
              </a:rPr>
              <a:t> Rapture?</a:t>
            </a:r>
          </a:p>
          <a:p>
            <a:pPr eaLnBrk="1" hangingPunct="1">
              <a:lnSpc>
                <a:spcPct val="90000"/>
              </a:lnSpc>
              <a:spcAft>
                <a:spcPts val="600"/>
              </a:spcAft>
            </a:pPr>
            <a:r>
              <a:rPr lang="en-US" altLang="en-US" sz="2400" b="0" kern="1200" dirty="0">
                <a:solidFill>
                  <a:schemeClr val="accent2">
                    <a:lumMod val="20000"/>
                    <a:lumOff val="80000"/>
                  </a:schemeClr>
                </a:solidFill>
                <a:latin typeface="+mj-lt"/>
                <a:ea typeface="+mj-ea"/>
                <a:cs typeface="+mj-cs"/>
              </a:rPr>
              <a:t>Four questions to answer:</a:t>
            </a:r>
            <a:r>
              <a:rPr lang="en-US" altLang="en-US" sz="2400" b="0" dirty="0">
                <a:solidFill>
                  <a:schemeClr val="accent2">
                    <a:lumMod val="20000"/>
                    <a:lumOff val="80000"/>
                  </a:schemeClr>
                </a:solidFill>
                <a:latin typeface="+mj-lt"/>
                <a:ea typeface="+mj-ea"/>
                <a:cs typeface="+mj-cs"/>
              </a:rPr>
              <a:t> </a:t>
            </a:r>
            <a:endParaRPr lang="en-US" altLang="en-US" sz="2400" b="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984230"/>
            <a:ext cx="8636000" cy="220060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defRPr/>
            </a:pPr>
            <a:endParaRPr lang="en-US" altLang="en-US" sz="1100" dirty="0"/>
          </a:p>
          <a:p>
            <a:pPr marL="342900" indent="-342900" algn="just">
              <a:buFont typeface="+mj-lt"/>
              <a:buAutoNum type="arabicPeriod"/>
              <a:defRPr/>
            </a:pPr>
            <a:r>
              <a:rPr lang="en-US" sz="1800" b="0" dirty="0"/>
              <a:t>What does “rapture” mean?</a:t>
            </a:r>
          </a:p>
          <a:p>
            <a:pPr marL="342900" indent="-342900" algn="just">
              <a:buFont typeface="+mj-lt"/>
              <a:buAutoNum type="arabicPeriod"/>
              <a:defRPr/>
            </a:pPr>
            <a:r>
              <a:rPr lang="en-US" sz="1800" b="0" dirty="0"/>
              <a:t>Will there be an eschatological rapture?</a:t>
            </a:r>
          </a:p>
          <a:p>
            <a:pPr marL="342900" indent="-342900" algn="just">
              <a:buFont typeface="+mj-lt"/>
              <a:buAutoNum type="arabicPeriod"/>
              <a:defRPr/>
            </a:pPr>
            <a:r>
              <a:rPr lang="en-US" sz="1800" b="0" dirty="0"/>
              <a:t>Will the rapture be partial or full?</a:t>
            </a:r>
          </a:p>
          <a:p>
            <a:pPr marL="342900" indent="-342900" algn="just">
              <a:buFont typeface="+mj-lt"/>
              <a:buAutoNum type="arabicPeriod"/>
              <a:defRPr/>
            </a:pPr>
            <a:r>
              <a:rPr lang="en-US" sz="1800" b="0" dirty="0"/>
              <a:t>Will the rapture be pre, mid, or post in relationship to Daniel’s 70</a:t>
            </a:r>
            <a:r>
              <a:rPr lang="en-US" sz="1800" b="0" baseline="30000" dirty="0"/>
              <a:t>th</a:t>
            </a:r>
            <a:r>
              <a:rPr lang="en-US" sz="1800" b="0" dirty="0"/>
              <a:t> Week? (at the beginning, in the middle or at the end of the seven-year tribulation period)</a:t>
            </a:r>
          </a:p>
          <a:p>
            <a:pPr algn="just"/>
            <a:endParaRPr lang="en-US" altLang="en-US" sz="1800" dirty="0"/>
          </a:p>
        </p:txBody>
      </p:sp>
    </p:spTree>
    <p:extLst>
      <p:ext uri="{BB962C8B-B14F-4D97-AF65-F5344CB8AC3E}">
        <p14:creationId xmlns:p14="http://schemas.microsoft.com/office/powerpoint/2010/main" val="17708885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childTnLst>
                          </p:cTn>
                        </p:par>
                        <p:par>
                          <p:cTn id="8" fill="hold">
                            <p:stCondLst>
                              <p:cond delay="2750"/>
                            </p:stCondLst>
                            <p:childTnLst>
                              <p:par>
                                <p:cTn id="9" presetID="10" presetClass="entr" presetSubtype="0" fill="hold" grpId="0" nodeType="afterEffect">
                                  <p:stCondLst>
                                    <p:cond delay="2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2000"/>
                                        <p:tgtEl>
                                          <p:spTgt spid="4">
                                            <p:txEl>
                                              <p:pRg st="2" end="2"/>
                                            </p:txEl>
                                          </p:spTgt>
                                        </p:tgtEl>
                                      </p:cBhvr>
                                    </p:animEffect>
                                  </p:childTnLst>
                                </p:cTn>
                              </p:par>
                            </p:childTnLst>
                          </p:cTn>
                        </p:par>
                        <p:par>
                          <p:cTn id="12" fill="hold">
                            <p:stCondLst>
                              <p:cond delay="7000"/>
                            </p:stCondLst>
                            <p:childTnLst>
                              <p:par>
                                <p:cTn id="13" presetID="10" presetClass="entr" presetSubtype="0" fill="hold" grpId="0" nodeType="afterEffect">
                                  <p:stCondLst>
                                    <p:cond delay="40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2000"/>
                                        <p:tgtEl>
                                          <p:spTgt spid="4">
                                            <p:txEl>
                                              <p:pRg st="3" end="3"/>
                                            </p:txEl>
                                          </p:spTgt>
                                        </p:tgtEl>
                                      </p:cBhvr>
                                    </p:animEffect>
                                  </p:childTnLst>
                                </p:cTn>
                              </p:par>
                            </p:childTnLst>
                          </p:cTn>
                        </p:par>
                        <p:par>
                          <p:cTn id="16" fill="hold">
                            <p:stCondLst>
                              <p:cond delay="13000"/>
                            </p:stCondLst>
                            <p:childTnLst>
                              <p:par>
                                <p:cTn id="17" presetID="10" presetClass="entr" presetSubtype="0" fill="hold" grpId="0" nodeType="afterEffect">
                                  <p:stCondLst>
                                    <p:cond delay="30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FC539A51-A24A-4277-AC0D-24770509F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50"/>
            <a:ext cx="9144000" cy="5867400"/>
          </a:xfrm>
          <a:prstGeom prst="rect">
            <a:avLst/>
          </a:prstGeom>
        </p:spPr>
      </p:pic>
      <p:sp>
        <p:nvSpPr>
          <p:cNvPr id="2" name="TextBox 1">
            <a:extLst>
              <a:ext uri="{FF2B5EF4-FFF2-40B4-BE49-F238E27FC236}">
                <a16:creationId xmlns:a16="http://schemas.microsoft.com/office/drawing/2014/main" id="{ADC524C7-6381-4FBF-A998-CF51366E593F}"/>
              </a:ext>
            </a:extLst>
          </p:cNvPr>
          <p:cNvSpPr txBox="1"/>
          <p:nvPr/>
        </p:nvSpPr>
        <p:spPr>
          <a:xfrm>
            <a:off x="609600" y="742950"/>
            <a:ext cx="3429000" cy="584775"/>
          </a:xfrm>
          <a:prstGeom prst="rect">
            <a:avLst/>
          </a:prstGeom>
          <a:noFill/>
        </p:spPr>
        <p:txBody>
          <a:bodyPr wrap="square" rtlCol="0">
            <a:spAutoFit/>
          </a:bodyPr>
          <a:lstStyle/>
          <a:p>
            <a:pPr algn="just"/>
            <a:r>
              <a:rPr lang="en-US" sz="1600" u="sng" dirty="0"/>
              <a:t>Week</a:t>
            </a:r>
            <a:r>
              <a:rPr lang="en-US" sz="1600" b="0" dirty="0"/>
              <a:t> = a unit of seven (like our word “dozen”)</a:t>
            </a:r>
          </a:p>
        </p:txBody>
      </p:sp>
      <p:sp>
        <p:nvSpPr>
          <p:cNvPr id="4" name="TextBox 3">
            <a:extLst>
              <a:ext uri="{FF2B5EF4-FFF2-40B4-BE49-F238E27FC236}">
                <a16:creationId xmlns:a16="http://schemas.microsoft.com/office/drawing/2014/main" id="{7BB875C2-CEE9-4CC1-B9A7-5E2AB40EB6F2}"/>
              </a:ext>
            </a:extLst>
          </p:cNvPr>
          <p:cNvSpPr txBox="1"/>
          <p:nvPr/>
        </p:nvSpPr>
        <p:spPr>
          <a:xfrm>
            <a:off x="1066800" y="2266950"/>
            <a:ext cx="2209800" cy="276999"/>
          </a:xfrm>
          <a:prstGeom prst="rect">
            <a:avLst/>
          </a:prstGeom>
          <a:noFill/>
        </p:spPr>
        <p:txBody>
          <a:bodyPr wrap="square" rtlCol="0">
            <a:spAutoFit/>
          </a:bodyPr>
          <a:lstStyle/>
          <a:p>
            <a:pPr algn="ctr"/>
            <a:r>
              <a:rPr lang="en-US" sz="1200" b="0" i="0" dirty="0">
                <a:latin typeface="Calibri" panose="020F0502020204030204" pitchFamily="34" charset="0"/>
                <a:cs typeface="Calibri" panose="020F0502020204030204" pitchFamily="34" charset="0"/>
              </a:rPr>
              <a:t>173,880 days</a:t>
            </a:r>
          </a:p>
        </p:txBody>
      </p:sp>
    </p:spTree>
    <p:extLst>
      <p:ext uri="{BB962C8B-B14F-4D97-AF65-F5344CB8AC3E}">
        <p14:creationId xmlns:p14="http://schemas.microsoft.com/office/powerpoint/2010/main" val="151956535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B875C2-CEE9-4CC1-B9A7-5E2AB40EB6F2}"/>
              </a:ext>
            </a:extLst>
          </p:cNvPr>
          <p:cNvSpPr txBox="1"/>
          <p:nvPr/>
        </p:nvSpPr>
        <p:spPr>
          <a:xfrm>
            <a:off x="228600" y="181035"/>
            <a:ext cx="8763000" cy="4524315"/>
          </a:xfrm>
          <a:prstGeom prst="rect">
            <a:avLst/>
          </a:prstGeom>
          <a:noFill/>
        </p:spPr>
        <p:txBody>
          <a:bodyPr wrap="square" rtlCol="0">
            <a:spAutoFit/>
          </a:bodyPr>
          <a:lstStyle/>
          <a:p>
            <a:pPr algn="just"/>
            <a:r>
              <a:rPr lang="en-US" sz="1600" dirty="0"/>
              <a:t>Jesus started His ministry in the 15th year of Tiberius (see Luke 3:1). Tiberius started his reign in 14 A.D., so Jesus’ ministry started in 30 A.D. Anderson believes that Jesus celebrated four Passovers during His ministry, one each in 30, 31, 32 and His final Passover in 33 AD. With the help of lunar charts, we can calculate the exact date of ancient Passovers, so it is possible to calculate the day of Jesus’ triumphal entry into Jerusalem as April 6, 33 A.D.</a:t>
            </a:r>
          </a:p>
          <a:p>
            <a:pPr algn="just"/>
            <a:r>
              <a:rPr lang="en-US" sz="1600" dirty="0"/>
              <a:t> </a:t>
            </a:r>
          </a:p>
          <a:p>
            <a:pPr algn="just"/>
            <a:r>
              <a:rPr lang="en-US" sz="1600" dirty="0"/>
              <a:t>From 444 B.C. to 33 A.D. there are 476 years on the Julian calendar (not 477 years, because there is no year zero)</a:t>
            </a:r>
          </a:p>
          <a:p>
            <a:pPr algn="just"/>
            <a:r>
              <a:rPr lang="en-US" sz="1600" dirty="0"/>
              <a:t> </a:t>
            </a:r>
          </a:p>
          <a:p>
            <a:pPr algn="just"/>
            <a:r>
              <a:rPr lang="en-US" sz="1600" dirty="0"/>
              <a:t>476 years x 365 days = 173,740 days</a:t>
            </a:r>
          </a:p>
          <a:p>
            <a:pPr algn="just"/>
            <a:r>
              <a:rPr lang="en-US" sz="1600" dirty="0"/>
              <a:t> </a:t>
            </a:r>
          </a:p>
          <a:p>
            <a:pPr algn="just"/>
            <a:r>
              <a:rPr lang="en-US" sz="1600" dirty="0"/>
              <a:t>Adjusting for the difference between March 14 and April 6 adds 24 days</a:t>
            </a:r>
          </a:p>
          <a:p>
            <a:pPr algn="just"/>
            <a:r>
              <a:rPr lang="en-US" sz="1600" dirty="0"/>
              <a:t> </a:t>
            </a:r>
          </a:p>
          <a:p>
            <a:pPr algn="just"/>
            <a:r>
              <a:rPr lang="en-US" sz="1600" dirty="0"/>
              <a:t>Adjusting for leap years over a period of 476 years adds 116 days</a:t>
            </a:r>
          </a:p>
          <a:p>
            <a:pPr algn="just"/>
            <a:r>
              <a:rPr lang="en-US" sz="1600" dirty="0"/>
              <a:t> </a:t>
            </a:r>
          </a:p>
          <a:p>
            <a:pPr algn="just"/>
            <a:r>
              <a:rPr lang="en-US" sz="1600" dirty="0"/>
              <a:t>The total number of days from March 14, 445 B.C. to April 6, 32 A.D. is 173,740 + 24 + 116 = 173,880 days</a:t>
            </a:r>
          </a:p>
        </p:txBody>
      </p:sp>
    </p:spTree>
    <p:extLst>
      <p:ext uri="{BB962C8B-B14F-4D97-AF65-F5344CB8AC3E}">
        <p14:creationId xmlns:p14="http://schemas.microsoft.com/office/powerpoint/2010/main" val="28030243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B875C2-CEE9-4CC1-B9A7-5E2AB40EB6F2}"/>
              </a:ext>
            </a:extLst>
          </p:cNvPr>
          <p:cNvSpPr txBox="1"/>
          <p:nvPr/>
        </p:nvSpPr>
        <p:spPr>
          <a:xfrm>
            <a:off x="228600" y="181035"/>
            <a:ext cx="8763000" cy="3416320"/>
          </a:xfrm>
          <a:prstGeom prst="rect">
            <a:avLst/>
          </a:prstGeom>
          <a:noFill/>
        </p:spPr>
        <p:txBody>
          <a:bodyPr wrap="square" rtlCol="0">
            <a:spAutoFit/>
          </a:bodyPr>
          <a:lstStyle/>
          <a:p>
            <a:pPr algn="just"/>
            <a:r>
              <a:rPr lang="en-US" sz="2400" b="0" dirty="0"/>
              <a:t>In Luke 19:42, during His triumphal entry, presenting Himself to Israel as their humble King, knowing that He will be rejected, said this about the city and the people of Jerusalem: </a:t>
            </a:r>
            <a:r>
              <a:rPr lang="en-US" sz="2400" dirty="0"/>
              <a:t>“If you had known in this day, even you, the things which make for peace! But now they have been hidden from your eyes.”  </a:t>
            </a:r>
          </a:p>
          <a:p>
            <a:pPr algn="just"/>
            <a:endParaRPr lang="en-US" sz="2400" b="0" dirty="0"/>
          </a:p>
          <a:p>
            <a:pPr algn="just"/>
            <a:r>
              <a:rPr lang="en-US" sz="2400" b="0" dirty="0"/>
              <a:t>Jesus marks that they should have known something about this day, 173,880 days after Daniel’s prophecy. </a:t>
            </a:r>
          </a:p>
        </p:txBody>
      </p:sp>
    </p:spTree>
    <p:extLst>
      <p:ext uri="{BB962C8B-B14F-4D97-AF65-F5344CB8AC3E}">
        <p14:creationId xmlns:p14="http://schemas.microsoft.com/office/powerpoint/2010/main" val="1270265158"/>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0666902-A66A-45F4-B9E0-B00A7B85D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650"/>
            <a:ext cx="9143999" cy="5943600"/>
          </a:xfrm>
          <a:prstGeom prst="rect">
            <a:avLst/>
          </a:prstGeom>
        </p:spPr>
      </p:pic>
    </p:spTree>
    <p:extLst>
      <p:ext uri="{BB962C8B-B14F-4D97-AF65-F5344CB8AC3E}">
        <p14:creationId xmlns:p14="http://schemas.microsoft.com/office/powerpoint/2010/main" val="3269634081"/>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What does the word “rapture” mean?</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375487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indent="0" algn="just">
              <a:buFontTx/>
              <a:buNone/>
              <a:defRPr/>
            </a:pPr>
            <a:r>
              <a:rPr lang="en-US" sz="2000" b="0" i="0" dirty="0"/>
              <a:t>The English noun and verb “</a:t>
            </a:r>
            <a:r>
              <a:rPr lang="en-US" sz="2000" b="0" dirty="0"/>
              <a:t>rapture</a:t>
            </a:r>
            <a:r>
              <a:rPr lang="en-US" sz="2000" b="0" i="0" dirty="0"/>
              <a:t>” comes from the Latin word </a:t>
            </a:r>
            <a:r>
              <a:rPr lang="en-US" sz="2000" b="0" dirty="0" err="1"/>
              <a:t>raptura</a:t>
            </a:r>
            <a:r>
              <a:rPr lang="en-US" sz="2000" b="0" i="0" dirty="0"/>
              <a:t>, which in Latin Bibles translates the Greek word </a:t>
            </a:r>
            <a:r>
              <a:rPr lang="en-US" sz="2000" b="0" dirty="0" err="1"/>
              <a:t>harpazo</a:t>
            </a:r>
            <a:r>
              <a:rPr lang="en-US" sz="2000" b="0" i="0" dirty="0"/>
              <a:t> – and is used fourteen times in the New Testament.  The basic idea of the word is </a:t>
            </a:r>
            <a:r>
              <a:rPr lang="en-US" sz="2000" dirty="0"/>
              <a:t>“to suddenly remove or snatch away.”  </a:t>
            </a:r>
            <a:r>
              <a:rPr lang="en-US" sz="2000" b="0" i="0" dirty="0"/>
              <a:t>There are three basic ways in which the word is used:</a:t>
            </a:r>
          </a:p>
          <a:p>
            <a:pPr algn="just">
              <a:defRPr/>
            </a:pPr>
            <a:endParaRPr lang="en-US" altLang="en-US" sz="2000" dirty="0"/>
          </a:p>
          <a:p>
            <a:pPr marL="342900" indent="-342900">
              <a:buFont typeface="Wingdings" panose="05000000000000000000" pitchFamily="2" charset="2"/>
              <a:buChar char="§"/>
              <a:defRPr/>
            </a:pPr>
            <a:r>
              <a:rPr lang="en-US" sz="2000" b="0" dirty="0"/>
              <a:t>It can speak of </a:t>
            </a:r>
            <a:r>
              <a:rPr lang="en-US" sz="2000" b="0" u="sng" dirty="0"/>
              <a:t>stealing</a:t>
            </a:r>
            <a:r>
              <a:rPr lang="en-US" sz="2000" b="0" dirty="0"/>
              <a:t> or plundering </a:t>
            </a:r>
            <a:r>
              <a:rPr lang="en-US" sz="1600" b="0" baseline="30000" dirty="0"/>
              <a:t>(Matthew 11:12; 12:29; 13:19; John 10:12, 28, 29).</a:t>
            </a:r>
          </a:p>
          <a:p>
            <a:pPr marL="342900" indent="-342900">
              <a:buFont typeface="Wingdings" panose="05000000000000000000" pitchFamily="2" charset="2"/>
              <a:buChar char="§"/>
              <a:defRPr/>
            </a:pPr>
            <a:r>
              <a:rPr lang="en-US" sz="2000" b="0" dirty="0"/>
              <a:t>It can speak of </a:t>
            </a:r>
            <a:r>
              <a:rPr lang="en-US" sz="2000" b="0" u="sng" dirty="0"/>
              <a:t>removing</a:t>
            </a:r>
            <a:r>
              <a:rPr lang="en-US" sz="2000" b="0" dirty="0"/>
              <a:t> </a:t>
            </a:r>
            <a:r>
              <a:rPr lang="en-US" sz="1600" b="0" baseline="30000" dirty="0"/>
              <a:t>(John 6:15; Acts 8:39; 23:10; Jude 23).</a:t>
            </a:r>
          </a:p>
          <a:p>
            <a:pPr marL="342900" indent="-342900">
              <a:buFont typeface="Wingdings" panose="05000000000000000000" pitchFamily="2" charset="2"/>
              <a:buChar char="§"/>
              <a:defRPr/>
            </a:pPr>
            <a:r>
              <a:rPr lang="en-US" sz="2000" b="0" dirty="0"/>
              <a:t>It can speak of being </a:t>
            </a:r>
            <a:r>
              <a:rPr lang="en-US" sz="2000" b="0" u="sng" dirty="0"/>
              <a:t>caught up</a:t>
            </a:r>
            <a:r>
              <a:rPr lang="en-US" sz="2000" b="0" dirty="0"/>
              <a:t> to heaven </a:t>
            </a:r>
          </a:p>
          <a:p>
            <a:pPr marL="800100" lvl="1" indent="-342900">
              <a:buFont typeface="Courier New" panose="02070309020205020404" pitchFamily="49" charset="0"/>
              <a:buChar char="o"/>
              <a:defRPr/>
            </a:pPr>
            <a:r>
              <a:rPr lang="en-US" sz="2000" b="0" dirty="0"/>
              <a:t>It is used of Paul’s third heaven experience </a:t>
            </a:r>
            <a:r>
              <a:rPr lang="en-US" sz="1600" b="0" baseline="30000" dirty="0"/>
              <a:t>(2 Corinthians 12:2)</a:t>
            </a:r>
          </a:p>
          <a:p>
            <a:pPr marL="800100" lvl="1" indent="-342900">
              <a:buFont typeface="Courier New" panose="02070309020205020404" pitchFamily="49" charset="0"/>
              <a:buChar char="o"/>
              <a:defRPr/>
            </a:pPr>
            <a:r>
              <a:rPr lang="en-US" sz="2000" b="0" dirty="0"/>
              <a:t>It is used of Christ’s ascension to heaven </a:t>
            </a:r>
            <a:r>
              <a:rPr lang="en-US" sz="1600" b="0" baseline="30000" dirty="0"/>
              <a:t>(Revelation 12:5)</a:t>
            </a:r>
          </a:p>
          <a:p>
            <a:pPr algn="just"/>
            <a:endParaRPr lang="en-US" altLang="en-US" sz="1800" dirty="0"/>
          </a:p>
        </p:txBody>
      </p:sp>
    </p:spTree>
    <p:extLst>
      <p:ext uri="{BB962C8B-B14F-4D97-AF65-F5344CB8AC3E}">
        <p14:creationId xmlns:p14="http://schemas.microsoft.com/office/powerpoint/2010/main" val="576431217"/>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75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750"/>
                                        <p:tgtEl>
                                          <p:spTgt spid="4">
                                            <p:txEl>
                                              <p:pRg st="4" end="4"/>
                                            </p:txEl>
                                          </p:spTgt>
                                        </p:tgtEl>
                                      </p:cBhvr>
                                    </p:animEffect>
                                  </p:childTnLst>
                                </p:cTn>
                              </p:par>
                            </p:childTnLst>
                          </p:cTn>
                        </p:par>
                        <p:par>
                          <p:cTn id="18" fill="hold">
                            <p:stCondLst>
                              <p:cond delay="1750"/>
                            </p:stCondLst>
                            <p:childTnLst>
                              <p:par>
                                <p:cTn id="19" presetID="10" presetClass="entr" presetSubtype="0" fill="hold" nodeType="afterEffect">
                                  <p:stCondLst>
                                    <p:cond delay="50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750"/>
                                        <p:tgtEl>
                                          <p:spTgt spid="4">
                                            <p:txEl>
                                              <p:pRg st="5" end="5"/>
                                            </p:txEl>
                                          </p:spTgt>
                                        </p:tgtEl>
                                      </p:cBhvr>
                                    </p:animEffect>
                                  </p:childTnLst>
                                </p:cTn>
                              </p:par>
                            </p:childTnLst>
                          </p:cTn>
                        </p:par>
                        <p:par>
                          <p:cTn id="22" fill="hold">
                            <p:stCondLst>
                              <p:cond delay="4000"/>
                            </p:stCondLst>
                            <p:childTnLst>
                              <p:par>
                                <p:cTn id="23" presetID="10" presetClass="entr" presetSubtype="0" fill="hold" nodeType="afterEffect">
                                  <p:stCondLst>
                                    <p:cond delay="175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Will there be a future (eschatological) rapture?</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4031873"/>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indent="0" algn="just">
              <a:buFontTx/>
              <a:buNone/>
              <a:defRPr/>
            </a:pPr>
            <a:r>
              <a:rPr lang="en-US" sz="2000" b="0" i="0" dirty="0"/>
              <a:t>YES! </a:t>
            </a:r>
          </a:p>
          <a:p>
            <a:pPr algn="just">
              <a:defRPr/>
            </a:pPr>
            <a:endParaRPr lang="en-US" altLang="en-US" sz="2000" dirty="0"/>
          </a:p>
          <a:p>
            <a:pPr marL="342900" indent="-342900">
              <a:buFont typeface="Wingdings" panose="05000000000000000000" pitchFamily="2" charset="2"/>
              <a:buChar char="§"/>
              <a:defRPr/>
            </a:pPr>
            <a:r>
              <a:rPr lang="en-US" sz="2400" b="0" dirty="0"/>
              <a:t>How do we know? </a:t>
            </a:r>
          </a:p>
          <a:p>
            <a:pPr marL="342900" indent="-342900">
              <a:buFont typeface="Wingdings" panose="05000000000000000000" pitchFamily="2" charset="2"/>
              <a:buChar char="§"/>
              <a:defRPr/>
            </a:pPr>
            <a:r>
              <a:rPr lang="en-US" sz="2400" b="0" dirty="0"/>
              <a:t>The Bible tells us so!</a:t>
            </a:r>
          </a:p>
          <a:p>
            <a:pPr marL="800100" lvl="1" indent="-342900" algn="just">
              <a:buFont typeface="Courier New" panose="02070309020205020404" pitchFamily="49" charset="0"/>
              <a:buChar char="o"/>
              <a:defRPr/>
            </a:pPr>
            <a:r>
              <a:rPr lang="en-US" sz="2400" b="0" dirty="0"/>
              <a:t>1 Thessalonians 4:17 – “16 For the Lord Himself will descend from heaven with a shout, with the voice of the archangel and with the trumpet of God, and the dead in Christ will rise first. 17 Then we who are alive and remain </a:t>
            </a:r>
            <a:r>
              <a:rPr lang="en-US" sz="2400" u="sng" dirty="0"/>
              <a:t>will be caught up together</a:t>
            </a:r>
            <a:r>
              <a:rPr lang="en-US" sz="2400" b="0" dirty="0"/>
              <a:t> with them in the clouds to meet the Lord in the air, and so we shall always be with the Lord.”</a:t>
            </a:r>
          </a:p>
        </p:txBody>
      </p:sp>
    </p:spTree>
    <p:extLst>
      <p:ext uri="{BB962C8B-B14F-4D97-AF65-F5344CB8AC3E}">
        <p14:creationId xmlns:p14="http://schemas.microsoft.com/office/powerpoint/2010/main" val="88646876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3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par>
                          <p:cTn id="12" fill="hold">
                            <p:stCondLst>
                              <p:cond delay="6750"/>
                            </p:stCondLst>
                            <p:childTnLst>
                              <p:par>
                                <p:cTn id="13" presetID="10" presetClass="entr" presetSubtype="0" fill="hold" grpId="0" nodeType="afterEffect">
                                  <p:stCondLst>
                                    <p:cond delay="125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750"/>
                                        <p:tgtEl>
                                          <p:spTgt spid="4">
                                            <p:txEl>
                                              <p:pRg st="3" end="3"/>
                                            </p:txEl>
                                          </p:spTgt>
                                        </p:tgtEl>
                                      </p:cBhvr>
                                    </p:animEffect>
                                  </p:childTnLst>
                                </p:cTn>
                              </p:par>
                            </p:childTnLst>
                          </p:cTn>
                        </p:par>
                        <p:par>
                          <p:cTn id="16" fill="hold">
                            <p:stCondLst>
                              <p:cond delay="9750"/>
                            </p:stCondLst>
                            <p:childTnLst>
                              <p:par>
                                <p:cTn id="17" presetID="10" presetClass="entr" presetSubtype="0" fill="hold" grpId="0" nodeType="afterEffect">
                                  <p:stCondLst>
                                    <p:cond delay="125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1 Corinthians 15:51-52</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193899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indent="0" algn="just">
              <a:buFontTx/>
              <a:buNone/>
              <a:defRPr/>
            </a:pPr>
            <a:r>
              <a:rPr lang="en-US" sz="2400" b="0" dirty="0"/>
              <a:t>51 Behold, I tell you a mystery; we will not all sleep, but we will all be changed, 52 in a moment, in the twinkling of an eye, at the last trumpet; for the trumpet will sound, and the dead will be raised imperishable, and we will be changed. </a:t>
            </a:r>
          </a:p>
        </p:txBody>
      </p:sp>
    </p:spTree>
    <p:extLst>
      <p:ext uri="{BB962C8B-B14F-4D97-AF65-F5344CB8AC3E}">
        <p14:creationId xmlns:p14="http://schemas.microsoft.com/office/powerpoint/2010/main" val="528609880"/>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11384</TotalTime>
  <Words>2052</Words>
  <Application>Microsoft Office PowerPoint</Application>
  <PresentationFormat>On-screen Show (16:9)</PresentationFormat>
  <Paragraphs>91</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Abadi</vt:lpstr>
      <vt:lpstr>Arial</vt:lpstr>
      <vt:lpstr>Calibri</vt:lpstr>
      <vt:lpstr>Century Gothic</vt:lpstr>
      <vt:lpstr>Courier New</vt:lpstr>
      <vt:lpstr>Tw Cen MT</vt:lpstr>
      <vt:lpstr>Wingdings</vt:lpstr>
      <vt:lpstr>Default Design</vt:lpstr>
      <vt:lpstr>Why A Pretribulationary Rapture?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Futuristic Premillennialism?</vt:lpstr>
    </vt:vector>
  </TitlesOfParts>
  <Company>Hope Community Bible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 K Godfrey</dc:creator>
  <cp:lastModifiedBy>Ed Godfrey</cp:lastModifiedBy>
  <cp:revision>326</cp:revision>
  <dcterms:created xsi:type="dcterms:W3CDTF">2009-09-05T17:28:57Z</dcterms:created>
  <dcterms:modified xsi:type="dcterms:W3CDTF">2021-11-06T15:03:07Z</dcterms:modified>
</cp:coreProperties>
</file>